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9" r:id="rId9"/>
    <p:sldId id="271" r:id="rId10"/>
    <p:sldId id="265" r:id="rId11"/>
    <p:sldId id="270" r:id="rId12"/>
    <p:sldId id="267" r:id="rId13"/>
    <p:sldId id="266" r:id="rId14"/>
    <p:sldId id="273" r:id="rId15"/>
    <p:sldId id="274" r:id="rId16"/>
    <p:sldId id="268" r:id="rId17"/>
    <p:sldId id="272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89671-B274-4A0B-900E-5D54AA26D68B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D5EDD-5D91-496C-8B4D-2BDD57BAE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7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5EDD-5D91-496C-8B4D-2BDD57BAE33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00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6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42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55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77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306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6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040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0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8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2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28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1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8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8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8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C6CCA6-332E-402A-87C0-FC6465E54A79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520F40-F028-4282-8D3C-EEAD21B33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38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skoviana.ru/izdania/library/INDEX.HTM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5501" y="1526876"/>
            <a:ext cx="6098876" cy="3795622"/>
          </a:xfrm>
        </p:spPr>
        <p:txBody>
          <a:bodyPr/>
          <a:lstStyle/>
          <a:p>
            <a:r>
              <a:rPr lang="ru-RU" sz="6000" dirty="0" smtClean="0"/>
              <a:t>Методика создания электронных изданий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706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464" y="534838"/>
            <a:ext cx="7901795" cy="5788324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Более </a:t>
            </a:r>
            <a:r>
              <a:rPr lang="ru-RU" sz="2000" dirty="0"/>
              <a:t>сложная структура с подразделами задается дополнительной нумерацией в названии файлов:</a:t>
            </a:r>
          </a:p>
          <a:p>
            <a:pPr algn="l"/>
            <a:r>
              <a:rPr lang="ru-RU" sz="2000" dirty="0" smtClean="0"/>
              <a:t>	</a:t>
            </a:r>
            <a:r>
              <a:rPr lang="ru-RU" sz="2000" dirty="0"/>
              <a:t>1-Главная.</a:t>
            </a:r>
            <a:r>
              <a:rPr lang="en-US" sz="2000" dirty="0"/>
              <a:t>doc</a:t>
            </a:r>
            <a:endParaRPr lang="ru-RU" sz="2000" dirty="0"/>
          </a:p>
          <a:p>
            <a:pPr algn="l"/>
            <a:r>
              <a:rPr lang="en-US" sz="2000" dirty="0"/>
              <a:t>	</a:t>
            </a:r>
            <a:r>
              <a:rPr lang="ru-RU" sz="2000" dirty="0"/>
              <a:t>2-Библиотеки Псковской области.</a:t>
            </a:r>
            <a:r>
              <a:rPr lang="en-US" sz="2000" dirty="0" smtClean="0"/>
              <a:t>doc</a:t>
            </a:r>
            <a:endParaRPr lang="ru-RU" sz="2000" dirty="0" smtClean="0"/>
          </a:p>
          <a:p>
            <a:pPr algn="l"/>
            <a:r>
              <a:rPr lang="ru-RU" sz="2000" dirty="0" smtClean="0"/>
              <a:t>	2-1-</a:t>
            </a:r>
            <a:r>
              <a:rPr lang="ru-RU" sz="2000" dirty="0"/>
              <a:t>Государственная </a:t>
            </a:r>
            <a:r>
              <a:rPr lang="ru-RU" sz="2000" dirty="0" smtClean="0"/>
              <a:t>библиотека.</a:t>
            </a:r>
            <a:r>
              <a:rPr lang="en-US" sz="2000" dirty="0" smtClean="0"/>
              <a:t>doc</a:t>
            </a:r>
            <a:endParaRPr lang="ru-RU" sz="2000" dirty="0"/>
          </a:p>
          <a:p>
            <a:pPr algn="l"/>
            <a:r>
              <a:rPr lang="ru-RU" sz="2000" dirty="0"/>
              <a:t>	</a:t>
            </a:r>
            <a:r>
              <a:rPr lang="ru-RU" sz="2000" dirty="0" smtClean="0"/>
              <a:t>2-2-</a:t>
            </a:r>
            <a:r>
              <a:rPr lang="ru-RU" sz="2000" dirty="0"/>
              <a:t>Муниципальные </a:t>
            </a:r>
            <a:r>
              <a:rPr lang="ru-RU" sz="2000" dirty="0" smtClean="0"/>
              <a:t>библиотеки.</a:t>
            </a:r>
            <a:r>
              <a:rPr lang="en-US" sz="2000" dirty="0" smtClean="0"/>
              <a:t>doc</a:t>
            </a:r>
            <a:endParaRPr lang="ru-RU" sz="2000" dirty="0"/>
          </a:p>
          <a:p>
            <a:pPr algn="l"/>
            <a:r>
              <a:rPr lang="ru-RU" sz="2000" dirty="0"/>
              <a:t>	</a:t>
            </a:r>
            <a:r>
              <a:rPr lang="ru-RU" sz="2000" dirty="0" smtClean="0"/>
              <a:t>3-Библиотечная </a:t>
            </a:r>
            <a:r>
              <a:rPr lang="ru-RU" sz="2000" dirty="0"/>
              <a:t>жизнь </a:t>
            </a:r>
            <a:r>
              <a:rPr lang="ru-RU" sz="2000" dirty="0" err="1"/>
              <a:t>Псковщины</a:t>
            </a:r>
            <a:r>
              <a:rPr lang="ru-RU" sz="2000" dirty="0"/>
              <a:t>.</a:t>
            </a:r>
            <a:r>
              <a:rPr lang="en-US" sz="2000" dirty="0" smtClean="0"/>
              <a:t>doc</a:t>
            </a:r>
            <a:endParaRPr lang="ru-RU" sz="2000" dirty="0" smtClean="0"/>
          </a:p>
          <a:p>
            <a:pPr algn="l"/>
            <a:r>
              <a:rPr lang="en-US" sz="2000" dirty="0" smtClean="0"/>
              <a:t>	</a:t>
            </a:r>
            <a:r>
              <a:rPr lang="ru-RU" sz="2000" dirty="0" smtClean="0"/>
              <a:t>3-1-Из </a:t>
            </a:r>
            <a:r>
              <a:rPr lang="ru-RU" sz="2000" dirty="0"/>
              <a:t>истории библиотечного дела </a:t>
            </a:r>
            <a:r>
              <a:rPr lang="ru-RU" sz="2000" dirty="0" smtClean="0"/>
              <a:t>региона.</a:t>
            </a:r>
            <a:r>
              <a:rPr lang="en-US" sz="2000" dirty="0" smtClean="0"/>
              <a:t>doc</a:t>
            </a:r>
          </a:p>
          <a:p>
            <a:pPr algn="l"/>
            <a:r>
              <a:rPr lang="en-US" sz="2000" dirty="0" smtClean="0"/>
              <a:t>	3-2-</a:t>
            </a:r>
            <a:r>
              <a:rPr lang="ru-RU" sz="2000" dirty="0" smtClean="0"/>
              <a:t>Статьи</a:t>
            </a:r>
            <a:r>
              <a:rPr lang="en-US" sz="2000" dirty="0" smtClean="0"/>
              <a:t>.doc</a:t>
            </a:r>
          </a:p>
          <a:p>
            <a:pPr algn="l"/>
            <a:r>
              <a:rPr lang="en-US" sz="2000" dirty="0" smtClean="0"/>
              <a:t>	3-3-</a:t>
            </a:r>
            <a:r>
              <a:rPr lang="ru-RU" sz="2000" dirty="0"/>
              <a:t>Список дополнительной </a:t>
            </a:r>
            <a:r>
              <a:rPr lang="ru-RU" sz="2000" dirty="0" smtClean="0"/>
              <a:t>литературы</a:t>
            </a:r>
            <a:r>
              <a:rPr lang="en-US" sz="2000" dirty="0" smtClean="0"/>
              <a:t>.doc</a:t>
            </a:r>
            <a:endParaRPr lang="ru-RU" sz="2000" dirty="0"/>
          </a:p>
          <a:p>
            <a:pPr algn="l"/>
            <a:r>
              <a:rPr lang="en-US" sz="2000" dirty="0"/>
              <a:t>	</a:t>
            </a:r>
            <a:r>
              <a:rPr lang="ru-RU" sz="2000" dirty="0"/>
              <a:t>4-Контакты.</a:t>
            </a:r>
            <a:r>
              <a:rPr lang="en-US" sz="2000" dirty="0" smtClean="0"/>
              <a:t>doc</a:t>
            </a:r>
            <a:r>
              <a:rPr lang="ru-RU" sz="2000" dirty="0"/>
              <a:t> </a:t>
            </a:r>
          </a:p>
          <a:p>
            <a:pPr algn="just"/>
            <a:r>
              <a:rPr lang="ru-RU" sz="2000" dirty="0" smtClean="0"/>
              <a:t>Таким </a:t>
            </a:r>
            <a:r>
              <a:rPr lang="ru-RU" sz="2000" dirty="0"/>
              <a:t>образом, применение нумерации в названиях текстовых материалов позволяет задать четкую структуру электронного издания с подразделами и строгим порядком их 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13210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" y="85724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464" y="534838"/>
            <a:ext cx="7901795" cy="5788324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 </a:t>
            </a:r>
            <a:r>
              <a:rPr lang="en-US" sz="2000" b="1" dirty="0" smtClean="0"/>
              <a:t>II</a:t>
            </a:r>
            <a:r>
              <a:rPr lang="ru-RU" sz="2000" b="1" dirty="0" smtClean="0"/>
              <a:t>. </a:t>
            </a:r>
            <a:r>
              <a:rPr lang="ru-RU" sz="2000" b="1" dirty="0"/>
              <a:t>Подготовка </a:t>
            </a:r>
            <a:r>
              <a:rPr lang="ru-RU" sz="2000" b="1" dirty="0" smtClean="0"/>
              <a:t>текстового материала</a:t>
            </a:r>
            <a:endParaRPr lang="en-US" sz="20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Текстовый материал должен быть набран стандартным шрифтом </a:t>
            </a:r>
            <a:r>
              <a:rPr lang="en-US" sz="2000" dirty="0" err="1"/>
              <a:t>NewTimesRoman</a:t>
            </a:r>
            <a:r>
              <a:rPr lang="ru-RU" sz="2000" dirty="0"/>
              <a:t>, размер шрифта 12 с обычным межстрочным интервалом и одинаковым выравниваем текста по левому краю. К форматированию текста предъявляется ряд дополнительных требований: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 smtClean="0">
                <a:ea typeface="Times New Roman" panose="02020603050405020304" pitchFamily="18" charset="0"/>
              </a:rPr>
              <a:t>Текст </a:t>
            </a:r>
            <a:r>
              <a:rPr lang="ru-RU" sz="1600" dirty="0">
                <a:ea typeface="Times New Roman" panose="02020603050405020304" pitchFamily="18" charset="0"/>
              </a:rPr>
              <a:t>необходимо отформатировать без использования абзацных отступов (без абзаца)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ea typeface="Times New Roman" panose="02020603050405020304" pitchFamily="18" charset="0"/>
              </a:rPr>
              <a:t>Не допускается выравнивание текста с помощью пробелов. При необходимости, допускается выравнивание текста по центру/левому/правому краям.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ea typeface="Times New Roman" panose="02020603050405020304" pitchFamily="18" charset="0"/>
              </a:rPr>
              <a:t>Не допускается ручное форматирование заголовков - задание в заголовке вручную размера шрифта, цвета, жирности и т.д. Вместо этого, для заголовков просто  устанавливается стиль: "Заголовок1". Если в разделе используются перечень из несколько материалов, заголовок каждого материала также проставляется стилем "Заголовок1".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ea typeface="Times New Roman" panose="02020603050405020304" pitchFamily="18" charset="0"/>
              </a:rPr>
              <a:t>При размещения текста в несколько колонок используются таблицы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ea typeface="Times New Roman" panose="02020603050405020304" pitchFamily="18" charset="0"/>
              </a:rPr>
              <a:t>Допускается использование курсива, жирности, указание цвета текста для отдельных элементов, если это необходимо.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ea typeface="Times New Roman" panose="02020603050405020304" pitchFamily="18" charset="0"/>
              </a:rPr>
              <a:t>Допускается использование в тексте гиперссылок на внешние ресурсы.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322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464" y="534838"/>
            <a:ext cx="7901795" cy="5745192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 </a:t>
            </a:r>
            <a:r>
              <a:rPr lang="en-US" sz="2000" b="1" dirty="0" smtClean="0"/>
              <a:t>III</a:t>
            </a:r>
            <a:r>
              <a:rPr lang="ru-RU" sz="2000" b="1" dirty="0"/>
              <a:t>. Подготовка графических материалов</a:t>
            </a:r>
            <a:endParaRPr lang="en-US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Как </a:t>
            </a:r>
            <a:r>
              <a:rPr lang="ru-RU" sz="2000" dirty="0"/>
              <a:t>уже отмечалось во введении,  одиночные графические материалы </a:t>
            </a:r>
            <a:r>
              <a:rPr lang="ru-RU" sz="2000" b="1" dirty="0"/>
              <a:t>обязательно</a:t>
            </a:r>
            <a:r>
              <a:rPr lang="ru-RU" sz="2000" dirty="0"/>
              <a:t> вставляются непосредственно в текстовый материал по месту назначения. Приведем ряд дополнительных требований/рекомендаций: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 smtClean="0">
                <a:ea typeface="Times New Roman" panose="02020603050405020304" pitchFamily="18" charset="0"/>
              </a:rPr>
              <a:t>Допускается </a:t>
            </a:r>
            <a:r>
              <a:rPr lang="ru-RU" sz="1600" dirty="0">
                <a:ea typeface="Times New Roman" panose="02020603050405020304" pitchFamily="18" charset="0"/>
              </a:rPr>
              <a:t>более точное указание местоположения изображения. Возможные варианты: обтекание картинки текстом слева или справа, установка изображения без обтекания с  выравниванием по центру, справа или слева.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ea typeface="Times New Roman" panose="02020603050405020304" pitchFamily="18" charset="0"/>
              </a:rPr>
              <a:t>При необходимости использования фотогалерей - изображения сохраняются в отдельной папке, а в тексте в месте назначения пишется ссылка с названием папки: Фотогалерея: </a:t>
            </a:r>
            <a:r>
              <a:rPr lang="ru-RU" sz="1600" dirty="0" err="1">
                <a:ea typeface="Times New Roman" panose="02020603050405020304" pitchFamily="18" charset="0"/>
              </a:rPr>
              <a:t>ПапкаИзображений</a:t>
            </a:r>
            <a:r>
              <a:rPr lang="ru-RU" sz="1600" dirty="0">
                <a:ea typeface="Times New Roman" panose="02020603050405020304" pitchFamily="18" charset="0"/>
              </a:rPr>
              <a:t>. Если важен порядок следования картинок в галереи, применяется нумерация в названиях файлов изображений. Если к каждому изображению нужно отдельное текстовое описание, в папке фотогалереи создается </a:t>
            </a:r>
            <a:r>
              <a:rPr lang="ru-RU" sz="1600" dirty="0" err="1">
                <a:ea typeface="Times New Roman" panose="02020603050405020304" pitchFamily="18" charset="0"/>
              </a:rPr>
              <a:t>тектовый</a:t>
            </a:r>
            <a:r>
              <a:rPr lang="ru-RU" sz="1600" dirty="0">
                <a:ea typeface="Times New Roman" panose="02020603050405020304" pitchFamily="18" charset="0"/>
              </a:rPr>
              <a:t> файл в формате </a:t>
            </a:r>
            <a:r>
              <a:rPr lang="en-US" sz="1600" dirty="0">
                <a:ea typeface="Times New Roman" panose="02020603050405020304" pitchFamily="18" charset="0"/>
              </a:rPr>
              <a:t>Microsoft </a:t>
            </a:r>
            <a:r>
              <a:rPr lang="ru-RU" sz="1600" dirty="0" err="1">
                <a:ea typeface="Times New Roman" panose="02020603050405020304" pitchFamily="18" charset="0"/>
              </a:rPr>
              <a:t>Word</a:t>
            </a:r>
            <a:r>
              <a:rPr lang="ru-RU" sz="1600" dirty="0">
                <a:ea typeface="Times New Roman" panose="02020603050405020304" pitchFamily="18" charset="0"/>
              </a:rPr>
              <a:t> с кратким описанием каждого изображения и ссылкой на имя файла изображения.</a:t>
            </a:r>
          </a:p>
          <a:p>
            <a:pPr marL="800100" lvl="1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dirty="0">
                <a:ea typeface="Times New Roman" panose="02020603050405020304" pitchFamily="18" charset="0"/>
              </a:rPr>
              <a:t>Графические файлы должны быть предоставлены в приемлемом разрешении (размере). Минимальный размер составляет 200 пикселов по ширине изображения. Причем в самом текстовом материале, для удобства, допускается уменьшение размера вставленной картинки с использованием масштабирования. </a:t>
            </a:r>
          </a:p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Пример Фотогалереи!!!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371"/>
            <a:ext cx="9144000" cy="61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464" y="534838"/>
            <a:ext cx="7901795" cy="5745192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 </a:t>
            </a:r>
            <a:r>
              <a:rPr lang="en-US" sz="2000" b="1" dirty="0" smtClean="0"/>
              <a:t>III</a:t>
            </a:r>
            <a:r>
              <a:rPr lang="ru-RU" sz="2000" b="1" dirty="0"/>
              <a:t>. Подготовка аудио/видео материалов</a:t>
            </a:r>
            <a:endParaRPr lang="en-US" sz="2000" b="1" dirty="0"/>
          </a:p>
          <a:p>
            <a:pPr algn="just"/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Аудио материалы предоставляются в одном из следующих форматов: </a:t>
            </a:r>
            <a:r>
              <a:rPr lang="en-US" sz="2000" dirty="0"/>
              <a:t>MP</a:t>
            </a:r>
            <a:r>
              <a:rPr lang="ru-RU" sz="2000" dirty="0"/>
              <a:t>3, </a:t>
            </a:r>
            <a:r>
              <a:rPr lang="en-US" sz="2000" dirty="0"/>
              <a:t>OGG</a:t>
            </a:r>
            <a:r>
              <a:rPr lang="ru-RU" sz="2000" dirty="0"/>
              <a:t> или </a:t>
            </a:r>
            <a:r>
              <a:rPr lang="en-US" sz="2000" dirty="0"/>
              <a:t>WAV</a:t>
            </a:r>
            <a:r>
              <a:rPr lang="ru-RU" sz="2000" dirty="0"/>
              <a:t>. Видеоматериалы в форматах: </a:t>
            </a:r>
            <a:r>
              <a:rPr lang="en-US" sz="2000" dirty="0"/>
              <a:t>AVI</a:t>
            </a:r>
            <a:r>
              <a:rPr lang="ru-RU" sz="2000" dirty="0"/>
              <a:t>, </a:t>
            </a:r>
            <a:r>
              <a:rPr lang="en-US" sz="2000" dirty="0"/>
              <a:t>MPG</a:t>
            </a:r>
            <a:r>
              <a:rPr lang="ru-RU" sz="2000" dirty="0"/>
              <a:t> или  </a:t>
            </a:r>
            <a:r>
              <a:rPr lang="en-US" sz="2000" dirty="0"/>
              <a:t>WMV</a:t>
            </a:r>
            <a:r>
              <a:rPr lang="ru-RU" sz="2000" dirty="0"/>
              <a:t>. Все аудио/видео материалы располагаются в отдельной папке, а в тексте, в месте назначения прописана ссылка на файл в следующем виде:</a:t>
            </a:r>
          </a:p>
          <a:p>
            <a:r>
              <a:rPr lang="ru-RU" sz="2000" dirty="0"/>
              <a:t> </a:t>
            </a:r>
          </a:p>
          <a:p>
            <a:pPr algn="just"/>
            <a:r>
              <a:rPr lang="en-US" sz="2000" dirty="0" smtClean="0"/>
              <a:t>	</a:t>
            </a:r>
            <a:r>
              <a:rPr lang="ru-RU" sz="2000" dirty="0" smtClean="0"/>
              <a:t>Видео  </a:t>
            </a:r>
            <a:r>
              <a:rPr lang="ru-RU" sz="2000" dirty="0"/>
              <a:t>Папка: </a:t>
            </a:r>
            <a:r>
              <a:rPr lang="ru-RU" sz="2000" dirty="0" smtClean="0"/>
              <a:t>Поздравление.</a:t>
            </a:r>
            <a:r>
              <a:rPr lang="en-US" sz="2000" dirty="0"/>
              <a:t>AVI</a:t>
            </a:r>
            <a:endParaRPr lang="ru-RU" sz="2000" dirty="0"/>
          </a:p>
          <a:p>
            <a:pPr algn="just"/>
            <a:r>
              <a:rPr lang="en-US" sz="2000" dirty="0" smtClean="0"/>
              <a:t>	</a:t>
            </a:r>
            <a:r>
              <a:rPr lang="ru-RU" sz="2000" dirty="0" smtClean="0"/>
              <a:t>Аудио  </a:t>
            </a:r>
            <a:r>
              <a:rPr lang="ru-RU" sz="2000" dirty="0"/>
              <a:t>Папка: </a:t>
            </a:r>
            <a:r>
              <a:rPr lang="ru-RU" sz="2000" dirty="0" smtClean="0"/>
              <a:t>Песня </a:t>
            </a:r>
            <a:r>
              <a:rPr lang="ru-RU" sz="2000" dirty="0"/>
              <a:t>о крае.</a:t>
            </a:r>
            <a:r>
              <a:rPr lang="en-US" sz="2000" dirty="0"/>
              <a:t>MP</a:t>
            </a:r>
            <a:r>
              <a:rPr lang="ru-RU" sz="2000" dirty="0"/>
              <a:t>3</a:t>
            </a:r>
          </a:p>
          <a:p>
            <a:pPr algn="just"/>
            <a:r>
              <a:rPr lang="ru-RU" sz="2000" dirty="0"/>
              <a:t> </a:t>
            </a:r>
          </a:p>
          <a:p>
            <a:pPr algn="just"/>
            <a:r>
              <a:rPr lang="ru-RU" sz="2000" dirty="0"/>
              <a:t>Ниже по тексту возможно указание текстового описания для  аудио/видео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26408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5" y="527838"/>
            <a:ext cx="4779034" cy="32480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09" y="3122761"/>
            <a:ext cx="4745655" cy="318254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7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2973" y="759125"/>
            <a:ext cx="6798734" cy="5246137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62167" y="785005"/>
            <a:ext cx="73933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Домашнее задание к </a:t>
            </a:r>
            <a:r>
              <a:rPr lang="ru-RU" sz="2800" dirty="0" err="1" smtClean="0"/>
              <a:t>вебинару</a:t>
            </a:r>
            <a:r>
              <a:rPr lang="ru-RU" sz="2800" dirty="0" smtClean="0"/>
              <a:t>  21 сентября: </a:t>
            </a:r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Городским, районным, сельским модельным библиотекам просьба прислать </a:t>
            </a:r>
            <a:r>
              <a:rPr lang="ru-RU" b="1" u="sng" dirty="0" smtClean="0"/>
              <a:t>заранее (до 20 сентября)</a:t>
            </a:r>
            <a:r>
              <a:rPr lang="ru-RU" dirty="0" smtClean="0"/>
              <a:t> интересующие вопросы в методический отдел ПОУНБ по методике создания электронных изданий 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Сообщить, какие текстовые и графические редакторы вы используете для редактирования материалов для своих изданий.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Написать, какие электронные издания уже подготовлены вашей библиотекой.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1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465" y="552090"/>
            <a:ext cx="8022566" cy="274320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sz="1800" i="1" dirty="0">
                <a:cs typeface="Arial" panose="020B0604020202020204" pitchFamily="34" charset="0"/>
              </a:rPr>
              <a:t>Электронное издание </a:t>
            </a:r>
            <a:r>
              <a:rPr lang="en-US" sz="1800" i="1" dirty="0" smtClean="0">
                <a:cs typeface="Arial" panose="020B0604020202020204" pitchFamily="34" charset="0"/>
              </a:rPr>
              <a:t>- </a:t>
            </a:r>
            <a:r>
              <a:rPr lang="ru-RU" sz="1800" dirty="0" smtClean="0">
                <a:cs typeface="Arial" panose="020B0604020202020204" pitchFamily="34" charset="0"/>
              </a:rPr>
              <a:t>представляет </a:t>
            </a:r>
            <a:r>
              <a:rPr lang="ru-RU" sz="1800" dirty="0">
                <a:cs typeface="Arial" panose="020B0604020202020204" pitchFamily="34" charset="0"/>
              </a:rPr>
              <a:t>собой совокупность графической, текстовой, цифровой, речевой, музыкальной, видео-, фото- и другой информации. В одном электронном издании могут быть выделены информационные (или информационно-справочные) источники, инструменты создания и обработки информации, управляющие структуры. Электронное издание может быть исполнено на любом электронном носителе, а также опубликовано в электронной компьютерной сети.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48" y="353826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9893" y="552090"/>
            <a:ext cx="7686137" cy="4899804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 </a:t>
            </a:r>
          </a:p>
          <a:p>
            <a:pPr algn="just"/>
            <a:r>
              <a:rPr lang="ru-RU" sz="2800" dirty="0"/>
              <a:t>Составные элементы электронного издания</a:t>
            </a:r>
            <a:r>
              <a:rPr lang="ru-RU" sz="2800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Тексты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Иллюстративный </a:t>
            </a:r>
            <a:r>
              <a:rPr lang="ru-RU" sz="2800" dirty="0" smtClean="0"/>
              <a:t>материал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Звуковое </a:t>
            </a:r>
            <a:r>
              <a:rPr lang="ru-RU" sz="2800" dirty="0" smtClean="0"/>
              <a:t>сопровождение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Анимация и видео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425">
            <a:off x="6615759" y="4175205"/>
            <a:ext cx="1752150" cy="2260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97" y="4133712"/>
            <a:ext cx="2051721" cy="2051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176">
            <a:off x="5605659" y="1785823"/>
            <a:ext cx="2347236" cy="2432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069">
            <a:off x="362074" y="4024962"/>
            <a:ext cx="3545680" cy="24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2091" y="534838"/>
            <a:ext cx="7901796" cy="4960188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dirty="0"/>
              <a:t>Все текстовые материалы должны быть предоставлены в формате </a:t>
            </a:r>
            <a:r>
              <a:rPr lang="en-US" sz="2000" dirty="0"/>
              <a:t>Microsoft </a:t>
            </a:r>
            <a:r>
              <a:rPr lang="ru-RU" sz="2000" dirty="0" err="1"/>
              <a:t>Word</a:t>
            </a:r>
            <a:r>
              <a:rPr lang="ru-RU" sz="20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53" y="1521371"/>
            <a:ext cx="599534" cy="599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t="274" r="9" b="605"/>
          <a:stretch/>
        </p:blipFill>
        <p:spPr>
          <a:xfrm>
            <a:off x="1137623" y="2198543"/>
            <a:ext cx="6730731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464" y="534838"/>
            <a:ext cx="7901795" cy="4960188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 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Графические материалы подготавливаются в формате </a:t>
            </a:r>
            <a:r>
              <a:rPr lang="en-US" sz="2000" dirty="0" smtClean="0"/>
              <a:t>JPG </a:t>
            </a:r>
            <a:r>
              <a:rPr lang="ru-RU" sz="2000" dirty="0" smtClean="0"/>
              <a:t>с хорошим разрешением, допускающие увеличение изображения без значительной потери качества картинки.  Одиночные графические материалы </a:t>
            </a:r>
            <a:r>
              <a:rPr lang="ru-RU" sz="2000" b="1" dirty="0" smtClean="0"/>
              <a:t>обязательно</a:t>
            </a:r>
            <a:r>
              <a:rPr lang="ru-RU" sz="2000" dirty="0" smtClean="0"/>
              <a:t> вставляются непосредственно в текстовый материал по месту назначения с нужным масштабом, выравниванием и обтеканием изображения. Допускается сохранение исходных графических файлов в отдельной папке.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51" y="3118449"/>
            <a:ext cx="2986898" cy="29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464" y="534838"/>
            <a:ext cx="7901795" cy="4960188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 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Аудио и видео материалы необходимо упорядочить в соответствии со структурой сайта, а именно - указать их местоположение в текстовом материале в виде названия аудио/видео файла.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8" y="2092444"/>
            <a:ext cx="7349705" cy="41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464" y="534838"/>
            <a:ext cx="7901795" cy="5650302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 smtClean="0"/>
              <a:t>I.</a:t>
            </a:r>
            <a:r>
              <a:rPr lang="ru-RU" sz="2000" b="1" dirty="0"/>
              <a:t> </a:t>
            </a:r>
            <a:r>
              <a:rPr lang="ru-RU" sz="2000" b="1" dirty="0" smtClean="0"/>
              <a:t>Первым шагом создания электронного издания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Структура электронного издания задается названиями файлов текстовых материалов. Электронное издание состоит из нескольких файлов </a:t>
            </a:r>
            <a:r>
              <a:rPr lang="en-US" sz="2000" dirty="0"/>
              <a:t>Microsoft </a:t>
            </a:r>
            <a:r>
              <a:rPr lang="ru-RU" sz="2000" dirty="0" err="1"/>
              <a:t>Word</a:t>
            </a:r>
            <a:r>
              <a:rPr lang="ru-RU" sz="2000" dirty="0"/>
              <a:t>. Очередность следования разделов задается нумерацией в названии файлов. Простое электронное издание может быть представлено в виде файлов  </a:t>
            </a:r>
            <a:r>
              <a:rPr lang="en-US" sz="2000" dirty="0"/>
              <a:t>Microsoft </a:t>
            </a:r>
            <a:r>
              <a:rPr lang="ru-RU" sz="2000" dirty="0" err="1"/>
              <a:t>Word</a:t>
            </a:r>
            <a:r>
              <a:rPr lang="ru-RU" sz="2000" dirty="0"/>
              <a:t>  следующим образом:</a:t>
            </a:r>
          </a:p>
          <a:p>
            <a:r>
              <a:rPr lang="ru-RU" sz="2000" dirty="0"/>
              <a:t> </a:t>
            </a:r>
            <a:endParaRPr lang="ru-RU" sz="2000" dirty="0" smtClean="0"/>
          </a:p>
          <a:p>
            <a:pPr algn="l"/>
            <a:r>
              <a:rPr lang="en-US" sz="2000" dirty="0" smtClean="0"/>
              <a:t>	</a:t>
            </a:r>
            <a:r>
              <a:rPr lang="ru-RU" sz="2000" dirty="0" smtClean="0"/>
              <a:t>1-Главная.</a:t>
            </a:r>
            <a:r>
              <a:rPr lang="en-US" sz="2000" dirty="0"/>
              <a:t>doc</a:t>
            </a:r>
            <a:endParaRPr lang="ru-RU" sz="2000" dirty="0"/>
          </a:p>
          <a:p>
            <a:pPr algn="l"/>
            <a:r>
              <a:rPr lang="en-US" sz="2000" dirty="0" smtClean="0"/>
              <a:t>	</a:t>
            </a:r>
            <a:r>
              <a:rPr lang="ru-RU" sz="2000" dirty="0" smtClean="0"/>
              <a:t>2-Библиотеки Псковской области.</a:t>
            </a:r>
            <a:r>
              <a:rPr lang="en-US" sz="2000" dirty="0" smtClean="0"/>
              <a:t>doc</a:t>
            </a:r>
            <a:endParaRPr lang="ru-RU" sz="2000" dirty="0" smtClean="0"/>
          </a:p>
          <a:p>
            <a:pPr algn="l"/>
            <a:r>
              <a:rPr lang="en-US" sz="2000" dirty="0" smtClean="0"/>
              <a:t>	</a:t>
            </a:r>
            <a:r>
              <a:rPr lang="ru-RU" sz="2000" dirty="0" smtClean="0"/>
              <a:t>3-Библиотечная жизнь </a:t>
            </a:r>
            <a:r>
              <a:rPr lang="ru-RU" sz="2000" dirty="0" err="1" smtClean="0"/>
              <a:t>Псковщины</a:t>
            </a:r>
            <a:r>
              <a:rPr lang="ru-RU" sz="2000" dirty="0" smtClean="0"/>
              <a:t>.</a:t>
            </a:r>
            <a:r>
              <a:rPr lang="en-US" sz="2000" dirty="0" smtClean="0"/>
              <a:t>doc</a:t>
            </a:r>
            <a:endParaRPr lang="ru-RU" sz="2000" dirty="0"/>
          </a:p>
          <a:p>
            <a:pPr algn="l"/>
            <a:r>
              <a:rPr lang="en-US" sz="2000" dirty="0" smtClean="0"/>
              <a:t>	</a:t>
            </a:r>
            <a:r>
              <a:rPr lang="ru-RU" sz="2000" dirty="0" smtClean="0"/>
              <a:t>4-Контакты.</a:t>
            </a:r>
            <a:r>
              <a:rPr lang="en-US" sz="2000" dirty="0" smtClean="0"/>
              <a:t>doc</a:t>
            </a:r>
            <a:endParaRPr lang="ru-RU" sz="2000" dirty="0" smtClean="0"/>
          </a:p>
          <a:p>
            <a:pPr algn="l"/>
            <a:r>
              <a:rPr lang="ru-RU" sz="2000" dirty="0" smtClean="0"/>
              <a:t>Пример:</a:t>
            </a:r>
            <a:endParaRPr lang="ru-RU" sz="2000" dirty="0"/>
          </a:p>
          <a:p>
            <a:pPr algn="l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://pskoviana.ru/izdania/library/INDEX.HTM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965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552"/>
            <a:ext cx="9144000" cy="494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" y="87038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364</TotalTime>
  <Words>82</Words>
  <Application>Microsoft Office PowerPoint</Application>
  <PresentationFormat>Экран (4:3)</PresentationFormat>
  <Paragraphs>66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Натуральные материалы</vt:lpstr>
      <vt:lpstr>Методика создания электронных изданий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создания электронного издания.</dc:title>
  <dc:creator>Иван</dc:creator>
  <cp:lastModifiedBy>Иван</cp:lastModifiedBy>
  <cp:revision>39</cp:revision>
  <dcterms:created xsi:type="dcterms:W3CDTF">2016-07-27T06:53:22Z</dcterms:created>
  <dcterms:modified xsi:type="dcterms:W3CDTF">2016-09-07T07:02:46Z</dcterms:modified>
</cp:coreProperties>
</file>