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69" r:id="rId7"/>
    <p:sldId id="259" r:id="rId8"/>
    <p:sldId id="270" r:id="rId9"/>
    <p:sldId id="272" r:id="rId10"/>
    <p:sldId id="277" r:id="rId11"/>
    <p:sldId id="260" r:id="rId12"/>
    <p:sldId id="261" r:id="rId13"/>
    <p:sldId id="262" r:id="rId14"/>
    <p:sldId id="275" r:id="rId15"/>
    <p:sldId id="271" r:id="rId16"/>
    <p:sldId id="278" r:id="rId17"/>
    <p:sldId id="276" r:id="rId18"/>
    <p:sldId id="279" r:id="rId19"/>
  </p:sldIdLst>
  <p:sldSz cx="9144000" cy="6858000" type="screen4x3"/>
  <p:notesSz cx="6858000" cy="9525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484"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3614F-B9BC-4853-962D-433481754DBA}"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ru-RU"/>
        </a:p>
      </dgm:t>
    </dgm:pt>
    <dgm:pt modelId="{6CF5EFC8-EC71-4159-94C0-48DAFA5F150D}">
      <dgm:prSet phldrT="[Текст]" custT="1"/>
      <dgm:spPr/>
      <dgm:t>
        <a:bodyPr/>
        <a:lstStyle/>
        <a:p>
          <a:pPr algn="ctr"/>
          <a:r>
            <a:rPr lang="ru-RU" sz="3000" b="1" i="0" baseline="0" dirty="0" smtClean="0">
              <a:latin typeface="Times New Roman" pitchFamily="18" charset="0"/>
            </a:rPr>
            <a:t>Поместье Неклюдовых</a:t>
          </a:r>
          <a:endParaRPr lang="ru-RU" sz="3000" b="1" i="0" baseline="0" dirty="0">
            <a:latin typeface="Times New Roman" pitchFamily="18" charset="0"/>
          </a:endParaRPr>
        </a:p>
      </dgm:t>
    </dgm:pt>
    <dgm:pt modelId="{A7B89A73-150A-455F-9C26-AF106C4E9F71}" type="parTrans" cxnId="{C93A8142-182A-4BA0-A7C3-69E46C52F49D}">
      <dgm:prSet/>
      <dgm:spPr/>
      <dgm:t>
        <a:bodyPr/>
        <a:lstStyle/>
        <a:p>
          <a:endParaRPr lang="ru-RU"/>
        </a:p>
      </dgm:t>
    </dgm:pt>
    <dgm:pt modelId="{1D344DC3-1B90-49FE-9D1F-B0028F0EF8D6}" type="sibTrans" cxnId="{C93A8142-182A-4BA0-A7C3-69E46C52F49D}">
      <dgm:prSet/>
      <dgm:spPr/>
      <dgm:t>
        <a:bodyPr/>
        <a:lstStyle/>
        <a:p>
          <a:endParaRPr lang="ru-RU"/>
        </a:p>
      </dgm:t>
    </dgm:pt>
    <dgm:pt modelId="{210042AC-D50E-4A57-8E57-2203EA6695E2}">
      <dgm:prSet phldrT="[Текст]" custT="1"/>
      <dgm:spPr/>
      <dgm:t>
        <a:bodyPr/>
        <a:lstStyle/>
        <a:p>
          <a:pPr algn="ctr"/>
          <a:r>
            <a:rPr lang="ru-RU" sz="3000" b="1" i="0" baseline="0" dirty="0" smtClean="0">
              <a:latin typeface="Times New Roman" pitchFamily="18" charset="0"/>
            </a:rPr>
            <a:t>Шаталова роща</a:t>
          </a:r>
          <a:endParaRPr lang="ru-RU" sz="3000" b="1" i="0" baseline="0" dirty="0">
            <a:latin typeface="Times New Roman" pitchFamily="18" charset="0"/>
          </a:endParaRPr>
        </a:p>
      </dgm:t>
    </dgm:pt>
    <dgm:pt modelId="{3636291A-163A-4645-A626-525315DC9445}" type="parTrans" cxnId="{89D20455-CA21-4473-BB15-79C4F26DB804}">
      <dgm:prSet/>
      <dgm:spPr/>
      <dgm:t>
        <a:bodyPr/>
        <a:lstStyle/>
        <a:p>
          <a:endParaRPr lang="ru-RU"/>
        </a:p>
      </dgm:t>
    </dgm:pt>
    <dgm:pt modelId="{435CFC0F-0B84-411F-B8CF-E464A91516DF}" type="sibTrans" cxnId="{89D20455-CA21-4473-BB15-79C4F26DB804}">
      <dgm:prSet/>
      <dgm:spPr/>
      <dgm:t>
        <a:bodyPr/>
        <a:lstStyle/>
        <a:p>
          <a:endParaRPr lang="ru-RU"/>
        </a:p>
      </dgm:t>
    </dgm:pt>
    <dgm:pt modelId="{BBF331A3-00D6-42B7-9C37-79F243B43BF2}">
      <dgm:prSet phldrT="[Текст]" custT="1"/>
      <dgm:spPr/>
      <dgm:t>
        <a:bodyPr/>
        <a:lstStyle/>
        <a:p>
          <a:pPr algn="ctr"/>
          <a:r>
            <a:rPr lang="ru-RU" sz="3000" b="1" i="0" baseline="0" dirty="0" smtClean="0">
              <a:latin typeface="Times New Roman" pitchFamily="18" charset="0"/>
              <a:cs typeface="Times New Roman" pitchFamily="18" charset="0"/>
            </a:rPr>
            <a:t>Имение</a:t>
          </a:r>
          <a:r>
            <a:rPr lang="ru-RU" sz="3000" b="1" i="0" baseline="0" dirty="0" smtClean="0">
              <a:latin typeface="Times New Roman" pitchFamily="18" charset="0"/>
            </a:rPr>
            <a:t> Е.Е. Вагановой, «Майский союз»</a:t>
          </a:r>
          <a:endParaRPr lang="ru-RU" sz="3000" b="1" i="0" baseline="0" dirty="0">
            <a:latin typeface="Times New Roman" pitchFamily="18" charset="0"/>
          </a:endParaRPr>
        </a:p>
      </dgm:t>
    </dgm:pt>
    <dgm:pt modelId="{5B932D83-C35B-41AE-B7E7-ACE86C9D08FC}" type="sibTrans" cxnId="{1ACD17AA-F4C2-4286-BCD3-6B3329F89433}">
      <dgm:prSet/>
      <dgm:spPr/>
      <dgm:t>
        <a:bodyPr/>
        <a:lstStyle/>
        <a:p>
          <a:endParaRPr lang="ru-RU"/>
        </a:p>
      </dgm:t>
    </dgm:pt>
    <dgm:pt modelId="{F1546A67-27C0-4283-BB27-B77C3670AD41}" type="parTrans" cxnId="{1ACD17AA-F4C2-4286-BCD3-6B3329F89433}">
      <dgm:prSet/>
      <dgm:spPr/>
      <dgm:t>
        <a:bodyPr/>
        <a:lstStyle/>
        <a:p>
          <a:endParaRPr lang="ru-RU"/>
        </a:p>
      </dgm:t>
    </dgm:pt>
    <dgm:pt modelId="{6058E2AD-A8FF-423D-AA61-5E92897A34DA}" type="pres">
      <dgm:prSet presAssocID="{F8B3614F-B9BC-4853-962D-433481754DBA}" presName="outerComposite" presStyleCnt="0">
        <dgm:presLayoutVars>
          <dgm:chMax val="5"/>
          <dgm:dir/>
          <dgm:resizeHandles val="exact"/>
        </dgm:presLayoutVars>
      </dgm:prSet>
      <dgm:spPr/>
      <dgm:t>
        <a:bodyPr/>
        <a:lstStyle/>
        <a:p>
          <a:endParaRPr lang="ru-RU"/>
        </a:p>
      </dgm:t>
    </dgm:pt>
    <dgm:pt modelId="{643F446F-D2CC-439E-9E4D-82547D078B06}" type="pres">
      <dgm:prSet presAssocID="{F8B3614F-B9BC-4853-962D-433481754DBA}" presName="dummyMaxCanvas" presStyleCnt="0">
        <dgm:presLayoutVars/>
      </dgm:prSet>
      <dgm:spPr/>
    </dgm:pt>
    <dgm:pt modelId="{EBA2E084-2B55-4272-B94C-885C94BE683C}" type="pres">
      <dgm:prSet presAssocID="{F8B3614F-B9BC-4853-962D-433481754DBA}" presName="ThreeNodes_1" presStyleLbl="node1" presStyleIdx="0" presStyleCnt="3">
        <dgm:presLayoutVars>
          <dgm:bulletEnabled val="1"/>
        </dgm:presLayoutVars>
      </dgm:prSet>
      <dgm:spPr/>
      <dgm:t>
        <a:bodyPr/>
        <a:lstStyle/>
        <a:p>
          <a:endParaRPr lang="ru-RU"/>
        </a:p>
      </dgm:t>
    </dgm:pt>
    <dgm:pt modelId="{68486E05-7D7C-46A2-85D6-2A7D8D6E3C33}" type="pres">
      <dgm:prSet presAssocID="{F8B3614F-B9BC-4853-962D-433481754DBA}" presName="ThreeNodes_2" presStyleLbl="node1" presStyleIdx="1" presStyleCnt="3" custLinFactNeighborX="0" custLinFactNeighborY="-672">
        <dgm:presLayoutVars>
          <dgm:bulletEnabled val="1"/>
        </dgm:presLayoutVars>
      </dgm:prSet>
      <dgm:spPr/>
      <dgm:t>
        <a:bodyPr/>
        <a:lstStyle/>
        <a:p>
          <a:endParaRPr lang="ru-RU"/>
        </a:p>
      </dgm:t>
    </dgm:pt>
    <dgm:pt modelId="{B8BC0AD1-7FB5-4DA2-BC6C-3AA64D126500}" type="pres">
      <dgm:prSet presAssocID="{F8B3614F-B9BC-4853-962D-433481754DBA}" presName="ThreeNodes_3" presStyleLbl="node1" presStyleIdx="2" presStyleCnt="3" custLinFactNeighborX="-30" custLinFactNeighborY="2769">
        <dgm:presLayoutVars>
          <dgm:bulletEnabled val="1"/>
        </dgm:presLayoutVars>
      </dgm:prSet>
      <dgm:spPr/>
      <dgm:t>
        <a:bodyPr/>
        <a:lstStyle/>
        <a:p>
          <a:endParaRPr lang="ru-RU"/>
        </a:p>
      </dgm:t>
    </dgm:pt>
    <dgm:pt modelId="{5019C956-2D0C-4FD8-83A2-A8ACC3E419EE}" type="pres">
      <dgm:prSet presAssocID="{F8B3614F-B9BC-4853-962D-433481754DBA}" presName="ThreeConn_1-2" presStyleLbl="fgAccFollowNode1" presStyleIdx="0" presStyleCnt="2">
        <dgm:presLayoutVars>
          <dgm:bulletEnabled val="1"/>
        </dgm:presLayoutVars>
      </dgm:prSet>
      <dgm:spPr/>
      <dgm:t>
        <a:bodyPr/>
        <a:lstStyle/>
        <a:p>
          <a:endParaRPr lang="ru-RU"/>
        </a:p>
      </dgm:t>
    </dgm:pt>
    <dgm:pt modelId="{8BE86245-71D5-46AC-BDA6-760DBF366FA0}" type="pres">
      <dgm:prSet presAssocID="{F8B3614F-B9BC-4853-962D-433481754DBA}" presName="ThreeConn_2-3" presStyleLbl="fgAccFollowNode1" presStyleIdx="1" presStyleCnt="2">
        <dgm:presLayoutVars>
          <dgm:bulletEnabled val="1"/>
        </dgm:presLayoutVars>
      </dgm:prSet>
      <dgm:spPr/>
      <dgm:t>
        <a:bodyPr/>
        <a:lstStyle/>
        <a:p>
          <a:endParaRPr lang="ru-RU"/>
        </a:p>
      </dgm:t>
    </dgm:pt>
    <dgm:pt modelId="{4B26211B-B3AD-4F9A-9D8C-A6598640E97F}" type="pres">
      <dgm:prSet presAssocID="{F8B3614F-B9BC-4853-962D-433481754DBA}" presName="ThreeNodes_1_text" presStyleLbl="node1" presStyleIdx="2" presStyleCnt="3">
        <dgm:presLayoutVars>
          <dgm:bulletEnabled val="1"/>
        </dgm:presLayoutVars>
      </dgm:prSet>
      <dgm:spPr/>
      <dgm:t>
        <a:bodyPr/>
        <a:lstStyle/>
        <a:p>
          <a:endParaRPr lang="ru-RU"/>
        </a:p>
      </dgm:t>
    </dgm:pt>
    <dgm:pt modelId="{2E1C4A47-F10C-4A6F-A4AA-17598FDE069B}" type="pres">
      <dgm:prSet presAssocID="{F8B3614F-B9BC-4853-962D-433481754DBA}" presName="ThreeNodes_2_text" presStyleLbl="node1" presStyleIdx="2" presStyleCnt="3">
        <dgm:presLayoutVars>
          <dgm:bulletEnabled val="1"/>
        </dgm:presLayoutVars>
      </dgm:prSet>
      <dgm:spPr/>
      <dgm:t>
        <a:bodyPr/>
        <a:lstStyle/>
        <a:p>
          <a:endParaRPr lang="ru-RU"/>
        </a:p>
      </dgm:t>
    </dgm:pt>
    <dgm:pt modelId="{66ED3E56-CAF2-49B6-978E-AE627F19F1FA}" type="pres">
      <dgm:prSet presAssocID="{F8B3614F-B9BC-4853-962D-433481754DBA}" presName="ThreeNodes_3_text" presStyleLbl="node1" presStyleIdx="2" presStyleCnt="3">
        <dgm:presLayoutVars>
          <dgm:bulletEnabled val="1"/>
        </dgm:presLayoutVars>
      </dgm:prSet>
      <dgm:spPr/>
      <dgm:t>
        <a:bodyPr/>
        <a:lstStyle/>
        <a:p>
          <a:endParaRPr lang="ru-RU"/>
        </a:p>
      </dgm:t>
    </dgm:pt>
  </dgm:ptLst>
  <dgm:cxnLst>
    <dgm:cxn modelId="{1ACD17AA-F4C2-4286-BCD3-6B3329F89433}" srcId="{F8B3614F-B9BC-4853-962D-433481754DBA}" destId="{BBF331A3-00D6-42B7-9C37-79F243B43BF2}" srcOrd="0" destOrd="0" parTransId="{F1546A67-27C0-4283-BB27-B77C3670AD41}" sibTransId="{5B932D83-C35B-41AE-B7E7-ACE86C9D08FC}"/>
    <dgm:cxn modelId="{4F8AF270-C35B-40BB-BAA1-67A42170E011}" type="presOf" srcId="{BBF331A3-00D6-42B7-9C37-79F243B43BF2}" destId="{4B26211B-B3AD-4F9A-9D8C-A6598640E97F}" srcOrd="1" destOrd="0" presId="urn:microsoft.com/office/officeart/2005/8/layout/vProcess5"/>
    <dgm:cxn modelId="{96AA2F39-E166-4DAA-A00C-38887760A380}" type="presOf" srcId="{5B932D83-C35B-41AE-B7E7-ACE86C9D08FC}" destId="{5019C956-2D0C-4FD8-83A2-A8ACC3E419EE}" srcOrd="0" destOrd="0" presId="urn:microsoft.com/office/officeart/2005/8/layout/vProcess5"/>
    <dgm:cxn modelId="{89D20455-CA21-4473-BB15-79C4F26DB804}" srcId="{F8B3614F-B9BC-4853-962D-433481754DBA}" destId="{210042AC-D50E-4A57-8E57-2203EA6695E2}" srcOrd="2" destOrd="0" parTransId="{3636291A-163A-4645-A626-525315DC9445}" sibTransId="{435CFC0F-0B84-411F-B8CF-E464A91516DF}"/>
    <dgm:cxn modelId="{A3C8DD6F-63EE-4A27-A03E-1E2E12BB699E}" type="presOf" srcId="{6CF5EFC8-EC71-4159-94C0-48DAFA5F150D}" destId="{2E1C4A47-F10C-4A6F-A4AA-17598FDE069B}" srcOrd="1" destOrd="0" presId="urn:microsoft.com/office/officeart/2005/8/layout/vProcess5"/>
    <dgm:cxn modelId="{E20D9271-603C-4F56-A18C-6AD3B139246A}" type="presOf" srcId="{BBF331A3-00D6-42B7-9C37-79F243B43BF2}" destId="{EBA2E084-2B55-4272-B94C-885C94BE683C}" srcOrd="0" destOrd="0" presId="urn:microsoft.com/office/officeart/2005/8/layout/vProcess5"/>
    <dgm:cxn modelId="{C93A8142-182A-4BA0-A7C3-69E46C52F49D}" srcId="{F8B3614F-B9BC-4853-962D-433481754DBA}" destId="{6CF5EFC8-EC71-4159-94C0-48DAFA5F150D}" srcOrd="1" destOrd="0" parTransId="{A7B89A73-150A-455F-9C26-AF106C4E9F71}" sibTransId="{1D344DC3-1B90-49FE-9D1F-B0028F0EF8D6}"/>
    <dgm:cxn modelId="{08FBE8F2-9D10-49EB-B89D-481522F1346A}" type="presOf" srcId="{F8B3614F-B9BC-4853-962D-433481754DBA}" destId="{6058E2AD-A8FF-423D-AA61-5E92897A34DA}" srcOrd="0" destOrd="0" presId="urn:microsoft.com/office/officeart/2005/8/layout/vProcess5"/>
    <dgm:cxn modelId="{91C0AB12-0624-4276-BE81-68D22EEE95A8}" type="presOf" srcId="{1D344DC3-1B90-49FE-9D1F-B0028F0EF8D6}" destId="{8BE86245-71D5-46AC-BDA6-760DBF366FA0}" srcOrd="0" destOrd="0" presId="urn:microsoft.com/office/officeart/2005/8/layout/vProcess5"/>
    <dgm:cxn modelId="{2D50BFDB-D3C4-43D6-85D2-6A9EE0D7E221}" type="presOf" srcId="{210042AC-D50E-4A57-8E57-2203EA6695E2}" destId="{66ED3E56-CAF2-49B6-978E-AE627F19F1FA}" srcOrd="1" destOrd="0" presId="urn:microsoft.com/office/officeart/2005/8/layout/vProcess5"/>
    <dgm:cxn modelId="{0870AA0A-A667-4042-9DB8-CBBC9FE8FF2A}" type="presOf" srcId="{210042AC-D50E-4A57-8E57-2203EA6695E2}" destId="{B8BC0AD1-7FB5-4DA2-BC6C-3AA64D126500}" srcOrd="0" destOrd="0" presId="urn:microsoft.com/office/officeart/2005/8/layout/vProcess5"/>
    <dgm:cxn modelId="{D740696F-0B8F-4808-B069-3408A9748609}" type="presOf" srcId="{6CF5EFC8-EC71-4159-94C0-48DAFA5F150D}" destId="{68486E05-7D7C-46A2-85D6-2A7D8D6E3C33}" srcOrd="0" destOrd="0" presId="urn:microsoft.com/office/officeart/2005/8/layout/vProcess5"/>
    <dgm:cxn modelId="{CE0108DC-2191-4755-B061-D2F01C4D44A8}" type="presParOf" srcId="{6058E2AD-A8FF-423D-AA61-5E92897A34DA}" destId="{643F446F-D2CC-439E-9E4D-82547D078B06}" srcOrd="0" destOrd="0" presId="urn:microsoft.com/office/officeart/2005/8/layout/vProcess5"/>
    <dgm:cxn modelId="{D6B0AC98-0CC2-4C67-90F9-D5EDA79AF2AD}" type="presParOf" srcId="{6058E2AD-A8FF-423D-AA61-5E92897A34DA}" destId="{EBA2E084-2B55-4272-B94C-885C94BE683C}" srcOrd="1" destOrd="0" presId="urn:microsoft.com/office/officeart/2005/8/layout/vProcess5"/>
    <dgm:cxn modelId="{B5791DE7-5BD6-4332-876E-B4D22524BD87}" type="presParOf" srcId="{6058E2AD-A8FF-423D-AA61-5E92897A34DA}" destId="{68486E05-7D7C-46A2-85D6-2A7D8D6E3C33}" srcOrd="2" destOrd="0" presId="urn:microsoft.com/office/officeart/2005/8/layout/vProcess5"/>
    <dgm:cxn modelId="{881D40E7-C46A-4546-A43D-43C9721ACE5B}" type="presParOf" srcId="{6058E2AD-A8FF-423D-AA61-5E92897A34DA}" destId="{B8BC0AD1-7FB5-4DA2-BC6C-3AA64D126500}" srcOrd="3" destOrd="0" presId="urn:microsoft.com/office/officeart/2005/8/layout/vProcess5"/>
    <dgm:cxn modelId="{161CA3D6-8541-4B1E-A1E7-3D1D15584C70}" type="presParOf" srcId="{6058E2AD-A8FF-423D-AA61-5E92897A34DA}" destId="{5019C956-2D0C-4FD8-83A2-A8ACC3E419EE}" srcOrd="4" destOrd="0" presId="urn:microsoft.com/office/officeart/2005/8/layout/vProcess5"/>
    <dgm:cxn modelId="{3BF28BE8-5C55-4210-95CF-58C0ED4E31D5}" type="presParOf" srcId="{6058E2AD-A8FF-423D-AA61-5E92897A34DA}" destId="{8BE86245-71D5-46AC-BDA6-760DBF366FA0}" srcOrd="5" destOrd="0" presId="urn:microsoft.com/office/officeart/2005/8/layout/vProcess5"/>
    <dgm:cxn modelId="{DA8AA399-F635-4FEF-9E0B-5FEA64B405AD}" type="presParOf" srcId="{6058E2AD-A8FF-423D-AA61-5E92897A34DA}" destId="{4B26211B-B3AD-4F9A-9D8C-A6598640E97F}" srcOrd="6" destOrd="0" presId="urn:microsoft.com/office/officeart/2005/8/layout/vProcess5"/>
    <dgm:cxn modelId="{7E05EF41-B2B0-4107-B352-8374F5DDC513}" type="presParOf" srcId="{6058E2AD-A8FF-423D-AA61-5E92897A34DA}" destId="{2E1C4A47-F10C-4A6F-A4AA-17598FDE069B}" srcOrd="7" destOrd="0" presId="urn:microsoft.com/office/officeart/2005/8/layout/vProcess5"/>
    <dgm:cxn modelId="{245FC92F-597A-4BB7-8B88-436D80FADD50}" type="presParOf" srcId="{6058E2AD-A8FF-423D-AA61-5E92897A34DA}" destId="{66ED3E56-CAF2-49B6-978E-AE627F19F1FA}"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A2E084-2B55-4272-B94C-885C94BE683C}">
      <dsp:nvSpPr>
        <dsp:cNvPr id="0" name=""/>
        <dsp:cNvSpPr/>
      </dsp:nvSpPr>
      <dsp:spPr>
        <a:xfrm>
          <a:off x="0" y="0"/>
          <a:ext cx="6550793" cy="12590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i="0" kern="1200" baseline="0" dirty="0" smtClean="0">
              <a:latin typeface="Times New Roman" pitchFamily="18" charset="0"/>
              <a:cs typeface="Times New Roman" pitchFamily="18" charset="0"/>
            </a:rPr>
            <a:t>Имение</a:t>
          </a:r>
          <a:r>
            <a:rPr lang="ru-RU" sz="3000" b="1" i="0" kern="1200" baseline="0" dirty="0" smtClean="0">
              <a:latin typeface="Times New Roman" pitchFamily="18" charset="0"/>
            </a:rPr>
            <a:t> Е.Е. Вагановой, «Майский союз»</a:t>
          </a:r>
          <a:endParaRPr lang="ru-RU" sz="3000" b="1" i="0" kern="1200" baseline="0" dirty="0">
            <a:latin typeface="Times New Roman" pitchFamily="18" charset="0"/>
          </a:endParaRPr>
        </a:p>
      </dsp:txBody>
      <dsp:txXfrm>
        <a:off x="0" y="0"/>
        <a:ext cx="5265980" cy="1259004"/>
      </dsp:txXfrm>
    </dsp:sp>
    <dsp:sp modelId="{68486E05-7D7C-46A2-85D6-2A7D8D6E3C33}">
      <dsp:nvSpPr>
        <dsp:cNvPr id="0" name=""/>
        <dsp:cNvSpPr/>
      </dsp:nvSpPr>
      <dsp:spPr>
        <a:xfrm>
          <a:off x="578011" y="1460377"/>
          <a:ext cx="6550793" cy="12590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i="0" kern="1200" baseline="0" dirty="0" smtClean="0">
              <a:latin typeface="Times New Roman" pitchFamily="18" charset="0"/>
            </a:rPr>
            <a:t>Поместье Неклюдовых</a:t>
          </a:r>
          <a:endParaRPr lang="ru-RU" sz="3000" b="1" i="0" kern="1200" baseline="0" dirty="0">
            <a:latin typeface="Times New Roman" pitchFamily="18" charset="0"/>
          </a:endParaRPr>
        </a:p>
      </dsp:txBody>
      <dsp:txXfrm>
        <a:off x="578011" y="1460377"/>
        <a:ext cx="5154429" cy="1259004"/>
      </dsp:txXfrm>
    </dsp:sp>
    <dsp:sp modelId="{B8BC0AD1-7FB5-4DA2-BC6C-3AA64D126500}">
      <dsp:nvSpPr>
        <dsp:cNvPr id="0" name=""/>
        <dsp:cNvSpPr/>
      </dsp:nvSpPr>
      <dsp:spPr>
        <a:xfrm>
          <a:off x="1154057" y="2937675"/>
          <a:ext cx="6550793" cy="12590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i="0" kern="1200" baseline="0" dirty="0" smtClean="0">
              <a:latin typeface="Times New Roman" pitchFamily="18" charset="0"/>
            </a:rPr>
            <a:t>Шаталова роща</a:t>
          </a:r>
          <a:endParaRPr lang="ru-RU" sz="3000" b="1" i="0" kern="1200" baseline="0" dirty="0">
            <a:latin typeface="Times New Roman" pitchFamily="18" charset="0"/>
          </a:endParaRPr>
        </a:p>
      </dsp:txBody>
      <dsp:txXfrm>
        <a:off x="1154057" y="2937675"/>
        <a:ext cx="5154429" cy="1259004"/>
      </dsp:txXfrm>
    </dsp:sp>
    <dsp:sp modelId="{5019C956-2D0C-4FD8-83A2-A8ACC3E419EE}">
      <dsp:nvSpPr>
        <dsp:cNvPr id="0" name=""/>
        <dsp:cNvSpPr/>
      </dsp:nvSpPr>
      <dsp:spPr>
        <a:xfrm>
          <a:off x="5732441" y="954744"/>
          <a:ext cx="818352" cy="81835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732441" y="954744"/>
        <a:ext cx="818352" cy="818352"/>
      </dsp:txXfrm>
    </dsp:sp>
    <dsp:sp modelId="{8BE86245-71D5-46AC-BDA6-760DBF366FA0}">
      <dsp:nvSpPr>
        <dsp:cNvPr id="0" name=""/>
        <dsp:cNvSpPr/>
      </dsp:nvSpPr>
      <dsp:spPr>
        <a:xfrm>
          <a:off x="6310452" y="2415189"/>
          <a:ext cx="818352" cy="81835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310452" y="2415189"/>
        <a:ext cx="818352" cy="8183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2D5B87-5B12-4D38-9F95-E12BC1379BC0}" type="datetimeFigureOut">
              <a:rPr lang="ru-RU" smtClean="0"/>
              <a:pPr/>
              <a:t>12.04.2017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5C5650-E20A-46EE-9D99-005A7E4FCF3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D5B87-5B12-4D38-9F95-E12BC1379BC0}" type="datetimeFigureOut">
              <a:rPr lang="ru-RU" smtClean="0"/>
              <a:pPr/>
              <a:t>12.04.2017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650-E20A-46EE-9D99-005A7E4FCF3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portal.pskovlib.ru/images/stories/palkino/doc/%D1%80%D0%BE%D0%B4%D0%BE%D0%B2%D0%BE%D0%B5.pp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gordok.livejournal.com/pics/catalog/637/182331"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igordok.livejournal.com/pics/catalog/637/182331" TargetMode="External"/><Relationship Id="rId7" Type="http://schemas.openxmlformats.org/officeDocument/2006/relationships/hyperlink" Target="http://igordok.livejournal.com/pics/catalog/637/18330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igordok.livejournal.com/pics/catalog/637/183100" TargetMode="Externa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pskove.ru/"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portal.pskovlib.ru/palkinskiy-rayon/zapovednye-mesta" TargetMode="External"/><Relationship Id="rId4" Type="http://schemas.openxmlformats.org/officeDocument/2006/relationships/hyperlink" Target="http://portal.pskovlib.ru/palkinskiy-rayon/krayevedeni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vk.com/id202431796" TargetMode="External"/><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vk.com/id8983542" TargetMode="External"/><Relationship Id="rId4" Type="http://schemas.openxmlformats.org/officeDocument/2006/relationships/hyperlink" Target="http://vk.com/id36375649"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chirski-krynica.ru/_si/0/80817882.jpg" TargetMode="External"/><Relationship Id="rId4" Type="http://schemas.openxmlformats.org/officeDocument/2006/relationships/hyperlink" Target="http://www.chirski-krynica.ru/_si/0/95458497.jpg" TargetMode="Externa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ty54nc\Desktop\Дерево с дорогой.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4891939" y="5085184"/>
            <a:ext cx="4252061"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МОЯ  МАЛАЯ </a:t>
            </a:r>
          </a:p>
          <a:p>
            <a:pPr algn="ctr"/>
            <a:r>
              <a:rPr lang="ru-RU" sz="48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РОДИНА</a:t>
            </a:r>
            <a:endParaRPr lang="ru-RU" sz="48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6" name="Прямоугольник 5"/>
          <p:cNvSpPr/>
          <p:nvPr/>
        </p:nvSpPr>
        <p:spPr>
          <a:xfrm>
            <a:off x="625443" y="0"/>
            <a:ext cx="809555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МБУК </a:t>
            </a:r>
            <a:r>
              <a:rPr lang="ru-RU"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Палкинская</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ЦБС  </a:t>
            </a:r>
            <a:r>
              <a:rPr lang="ru-RU"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Черская</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сельская модельная библиотека. </a:t>
            </a:r>
          </a:p>
          <a:p>
            <a:pPr algn="ctr"/>
            <a:r>
              <a:rPr lang="ru-RU"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Экскурсия по  </a:t>
            </a:r>
            <a:r>
              <a:rPr lang="ru-RU"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эколого</a:t>
            </a:r>
            <a:r>
              <a:rPr lang="ru-RU"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 историческим местам </a:t>
            </a:r>
            <a:r>
              <a:rPr lang="ru-RU" sz="2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Палкинского</a:t>
            </a:r>
            <a:r>
              <a:rPr lang="ru-RU"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района.</a:t>
            </a:r>
            <a:endParaRPr lang="ru-RU"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ty54nc\Desktop\SkyPrint.jpg"/>
          <p:cNvPicPr>
            <a:picLocks noChangeAspect="1" noChangeArrowheads="1"/>
          </p:cNvPicPr>
          <p:nvPr/>
        </p:nvPicPr>
        <p:blipFill>
          <a:blip r:embed="rId2" cstate="print"/>
          <a:srcRect/>
          <a:stretch>
            <a:fillRect/>
          </a:stretch>
        </p:blipFill>
        <p:spPr bwMode="auto">
          <a:xfrm>
            <a:off x="0" y="4269"/>
            <a:ext cx="9144000" cy="6853731"/>
          </a:xfrm>
          <a:prstGeom prst="rect">
            <a:avLst/>
          </a:prstGeom>
          <a:noFill/>
        </p:spPr>
      </p:pic>
      <p:grpSp>
        <p:nvGrpSpPr>
          <p:cNvPr id="4" name="Группа 12"/>
          <p:cNvGrpSpPr/>
          <p:nvPr/>
        </p:nvGrpSpPr>
        <p:grpSpPr>
          <a:xfrm>
            <a:off x="1296603" y="2799498"/>
            <a:ext cx="6550793" cy="1259004"/>
            <a:chOff x="578011" y="1460377"/>
            <a:chExt cx="6550793" cy="1259004"/>
          </a:xfrm>
          <a:scene3d>
            <a:camera prst="orthographicFront"/>
            <a:lightRig rig="threePt" dir="t">
              <a:rot lat="0" lon="0" rev="7500000"/>
            </a:lightRig>
          </a:scene3d>
        </p:grpSpPr>
        <p:sp>
          <p:nvSpPr>
            <p:cNvPr id="14" name="Скругленный прямоугольник 13"/>
            <p:cNvSpPr/>
            <p:nvPr/>
          </p:nvSpPr>
          <p:spPr>
            <a:xfrm>
              <a:off x="578011" y="1460377"/>
              <a:ext cx="6550793" cy="1259004"/>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Скругленный прямоугольник 4"/>
            <p:cNvSpPr/>
            <p:nvPr/>
          </p:nvSpPr>
          <p:spPr>
            <a:xfrm>
              <a:off x="614886" y="1497252"/>
              <a:ext cx="6478882" cy="11852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i="0" kern="1200" baseline="0" dirty="0" smtClean="0">
                  <a:latin typeface="Times New Roman" pitchFamily="18" charset="0"/>
                </a:rPr>
                <a:t>Поместье Неклюдовых</a:t>
              </a:r>
              <a:endParaRPr lang="ru-RU" sz="3000" b="1" i="0" kern="1200" baseline="0" dirty="0">
                <a:latin typeface="Times New Roman" pitchFamily="18" charset="0"/>
              </a:endParaRPr>
            </a:p>
          </p:txBody>
        </p:sp>
      </p:grpSp>
      <p:pic>
        <p:nvPicPr>
          <p:cNvPr id="8" name="Picture 2" descr="C:\Users\ty54nc\Desktop\Библиотека года 2017\Усадьба неклюдова.jpg"/>
          <p:cNvPicPr>
            <a:picLocks noChangeAspect="1" noChangeArrowheads="1"/>
          </p:cNvPicPr>
          <p:nvPr/>
        </p:nvPicPr>
        <p:blipFill>
          <a:blip r:embed="rId3" cstate="print"/>
          <a:srcRect/>
          <a:stretch>
            <a:fillRect/>
          </a:stretch>
        </p:blipFill>
        <p:spPr bwMode="auto">
          <a:xfrm>
            <a:off x="2771800" y="4149080"/>
            <a:ext cx="3089920" cy="2317440"/>
          </a:xfrm>
          <a:prstGeom prst="rect">
            <a:avLst/>
          </a:prstGeom>
          <a:ln>
            <a:noFill/>
          </a:ln>
          <a:effectLst>
            <a:softEdge rad="112500"/>
          </a:effectLst>
        </p:spPr>
      </p:pic>
      <p:sp>
        <p:nvSpPr>
          <p:cNvPr id="10" name="Выгнутая вверх стрелка 9"/>
          <p:cNvSpPr/>
          <p:nvPr/>
        </p:nvSpPr>
        <p:spPr>
          <a:xfrm rot="3282884">
            <a:off x="4821453" y="386136"/>
            <a:ext cx="2297264" cy="1799809"/>
          </a:xfrm>
          <a:prstGeom prst="curvedDownArrow">
            <a:avLst>
              <a:gd name="adj1" fmla="val 26328"/>
              <a:gd name="adj2" fmla="val 50000"/>
              <a:gd name="adj3" fmla="val 37764"/>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D:\Documents and Settings\Admin\Рабочий стол\123.jpg"/>
          <p:cNvPicPr>
            <a:picLocks noChangeAspect="1" noChangeArrowheads="1"/>
          </p:cNvPicPr>
          <p:nvPr/>
        </p:nvPicPr>
        <p:blipFill>
          <a:blip r:embed="rId3" cstate="print"/>
          <a:srcRect/>
          <a:stretch>
            <a:fillRect/>
          </a:stretch>
        </p:blipFill>
        <p:spPr bwMode="auto">
          <a:xfrm>
            <a:off x="611560" y="116632"/>
            <a:ext cx="3672924" cy="2348880"/>
          </a:xfrm>
          <a:prstGeom prst="rect">
            <a:avLst/>
          </a:prstGeom>
          <a:noFill/>
        </p:spPr>
      </p:pic>
      <p:sp>
        <p:nvSpPr>
          <p:cNvPr id="1027" name="Rectangle 3"/>
          <p:cNvSpPr>
            <a:spLocks noChangeArrowheads="1"/>
          </p:cNvSpPr>
          <p:nvPr/>
        </p:nvSpPr>
        <p:spPr bwMode="auto">
          <a:xfrm>
            <a:off x="4499992" y="0"/>
            <a:ext cx="4392488"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cs typeface="Times New Roman" pitchFamily="18" charset="0"/>
              </a:rPr>
              <a:t>Усадьба Неклюдова. Парк.</a:t>
            </a:r>
            <a:endParaRPr kumimoji="0" lang="ru-RU" b="1" i="0" u="none" strike="noStrike" cap="none" normalizeH="0" baseline="0" dirty="0" smtClean="0">
              <a:ln>
                <a:noFill/>
              </a:ln>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Дата постройки:  кон. XIX в.</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Адрес: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Палкинский</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район/Родовое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д</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Типология: Памятники архитектуры</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Категория охраны: выявленный объект культурного наследия</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Современное использование: Детский дом</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Документ о принятии под охрану: Решение Псковского областного Собрания депутатов от 25.04.1996 г. № б/</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н</a:t>
            </a:r>
            <a:endParaRPr kumimoji="0" lang="ru-RU" sz="1400" b="0" i="0" u="none" strike="noStrike" cap="none" normalizeH="0" baseline="0" dirty="0" smtClean="0">
              <a:ln>
                <a:noFill/>
              </a:ln>
              <a:solidFill>
                <a:schemeClr val="tx1"/>
              </a:solidFill>
              <a:effectLst/>
              <a:latin typeface="Arial" pitchFamily="34" charset="0"/>
            </a:endParaRPr>
          </a:p>
        </p:txBody>
      </p:sp>
      <p:sp>
        <p:nvSpPr>
          <p:cNvPr id="1028" name="Rectangle 4"/>
          <p:cNvSpPr>
            <a:spLocks noChangeArrowheads="1"/>
          </p:cNvSpPr>
          <p:nvPr/>
        </p:nvSpPr>
        <p:spPr bwMode="auto">
          <a:xfrm flipH="1">
            <a:off x="539552" y="4437112"/>
            <a:ext cx="8223477"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Историческая справка: Автор и архитектор неизвестны. Обнаруженные архивные документы по усадьбе датируются последним десятилетием XIX века. В это время сельцо Родовое или Покровское, или Неклюдово Псковской губернии Островского уезда принадлежало потомственному дворянину Неклюдову Сергею Михайловичу. В деле о ссуде 1890-1892 годов указано, что общая площадь владений Неклюдова составляет 6466 десятин 6080 саженей. Из них: усадебной земли - 18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дес</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1980 саж. пашни - 611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дес</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280 саж. сенокосы - 1767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дес</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730 саж. выгон - 402 </a:t>
            </a:r>
            <a:r>
              <a:rPr kumimoji="0" lang="ru-RU" sz="1300" b="0" i="0" u="none" strike="noStrike" cap="none" normalizeH="0" baseline="0" dirty="0" err="1" smtClean="0">
                <a:ln>
                  <a:noFill/>
                </a:ln>
                <a:solidFill>
                  <a:schemeClr val="tx1"/>
                </a:solidFill>
                <a:effectLst/>
                <a:latin typeface="Times New Roman" pitchFamily="18" charset="0"/>
                <a:cs typeface="Times New Roman" pitchFamily="18" charset="0"/>
              </a:rPr>
              <a:t>дес</a:t>
            </a: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 710 саж. леса - 2985 дес.12600 саж. Усадебный дом деревянный, двухэтажный на каменном фундаменте заложен в 1879 году. Дата закладки дома выбита на фундаменте здания (сохранилась до сих пор), вероятно тогда же был заложен усадебный парк, что подтверждается натурными обследованиями памятника, в результате которых определен возраст парковых насаждений 100-120 лет. Парк, в целом, сохранился в своих исторических границах. Из старых построек, помимо барского дома, уцелели заброшенная мельница и часть хозяйственных сооружений из булыжного камня.</a:t>
            </a:r>
            <a:endParaRPr kumimoji="0" lang="ru-RU" sz="1300" b="0" i="0" u="none" strike="noStrike" cap="none" normalizeH="0" baseline="0" dirty="0" smtClean="0">
              <a:ln>
                <a:noFill/>
              </a:ln>
              <a:solidFill>
                <a:schemeClr val="tx1"/>
              </a:solidFill>
              <a:effectLst/>
              <a:latin typeface="Arial" pitchFamily="34" charset="0"/>
            </a:endParaRPr>
          </a:p>
        </p:txBody>
      </p:sp>
      <p:pic>
        <p:nvPicPr>
          <p:cNvPr id="8" name="Picture 2" descr="D:\Documents and Settings\Admin\Рабочий стол\image_72.jpg"/>
          <p:cNvPicPr>
            <a:picLocks noChangeAspect="1" noChangeArrowheads="1"/>
          </p:cNvPicPr>
          <p:nvPr/>
        </p:nvPicPr>
        <p:blipFill>
          <a:blip r:embed="rId4" cstate="print">
            <a:lum bright="10000"/>
          </a:blip>
          <a:srcRect r="23089" b="30143"/>
          <a:stretch>
            <a:fillRect/>
          </a:stretch>
        </p:blipFill>
        <p:spPr bwMode="auto">
          <a:xfrm>
            <a:off x="4735843" y="2196694"/>
            <a:ext cx="4054546" cy="2168410"/>
          </a:xfrm>
          <a:prstGeom prst="rect">
            <a:avLst/>
          </a:prstGeom>
          <a:noFill/>
        </p:spPr>
      </p:pic>
      <p:sp>
        <p:nvSpPr>
          <p:cNvPr id="6" name="Прямоугольник 5"/>
          <p:cNvSpPr/>
          <p:nvPr/>
        </p:nvSpPr>
        <p:spPr>
          <a:xfrm>
            <a:off x="539552" y="2564904"/>
            <a:ext cx="4191029" cy="1892826"/>
          </a:xfrm>
          <a:prstGeom prst="rect">
            <a:avLst/>
          </a:prstGeom>
        </p:spPr>
        <p:txBody>
          <a:bodyPr wrap="square">
            <a:spAutoFit/>
          </a:bodyPr>
          <a:lstStyle/>
          <a:p>
            <a:pPr lvl="0" indent="450850" algn="just" fontAlgn="base">
              <a:spcBef>
                <a:spcPct val="0"/>
              </a:spcBef>
              <a:spcAft>
                <a:spcPct val="0"/>
              </a:spcAft>
            </a:pPr>
            <a:r>
              <a:rPr lang="ru-RU" sz="1300" dirty="0" smtClean="0">
                <a:latin typeface="Times New Roman" pitchFamily="18" charset="0"/>
                <a:cs typeface="Times New Roman" pitchFamily="18" charset="0"/>
              </a:rPr>
              <a:t>Поблизости от границы с Латвией, в старинном селе Родовое (второе его название в XIX веке – Неклюдово) </a:t>
            </a:r>
            <a:r>
              <a:rPr lang="ru-RU" sz="1300" dirty="0" err="1" smtClean="0">
                <a:latin typeface="Times New Roman" pitchFamily="18" charset="0"/>
                <a:cs typeface="Times New Roman" pitchFamily="18" charset="0"/>
              </a:rPr>
              <a:t>Палкинского</a:t>
            </a:r>
            <a:r>
              <a:rPr lang="ru-RU" sz="1300" dirty="0" smtClean="0">
                <a:latin typeface="Times New Roman" pitchFamily="18" charset="0"/>
                <a:cs typeface="Times New Roman" pitchFamily="18" charset="0"/>
              </a:rPr>
              <a:t> района Псковской области среди великолепного, хорошо сохранившегося парка существует ещё один чудесным образом дошедший до нашего времени «живой» деревянный барский дом 1879 года постройки. Он связан с именем Почётного гражданина города Пскова Сергея Михайловича Неклюдова (1846 или 1848-1912).</a:t>
            </a:r>
            <a:endParaRPr lang="ru-RU" sz="1300" dirty="0" smtClean="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000" dirty="0" smtClean="0"/>
              <a:t>	</a:t>
            </a:r>
            <a:endParaRPr lang="ru-RU" dirty="0"/>
          </a:p>
        </p:txBody>
      </p:sp>
      <p:pic>
        <p:nvPicPr>
          <p:cNvPr id="4" name="Рисунок 3"/>
          <p:cNvPicPr/>
          <p:nvPr/>
        </p:nvPicPr>
        <p:blipFill>
          <a:blip r:embed="rId3" cstate="print"/>
          <a:srcRect/>
          <a:stretch>
            <a:fillRect/>
          </a:stretch>
        </p:blipFill>
        <p:spPr bwMode="auto">
          <a:xfrm>
            <a:off x="179512" y="116632"/>
            <a:ext cx="3456384" cy="2376264"/>
          </a:xfrm>
          <a:prstGeom prst="rect">
            <a:avLst/>
          </a:prstGeom>
          <a:noFill/>
          <a:ln w="9525">
            <a:noFill/>
            <a:miter lim="800000"/>
            <a:headEnd/>
            <a:tailEnd/>
          </a:ln>
        </p:spPr>
      </p:pic>
      <p:sp>
        <p:nvSpPr>
          <p:cNvPr id="5" name="Прямоугольник 4"/>
          <p:cNvSpPr/>
          <p:nvPr/>
        </p:nvSpPr>
        <p:spPr>
          <a:xfrm>
            <a:off x="4572000" y="4077072"/>
            <a:ext cx="3770381" cy="492443"/>
          </a:xfrm>
          <a:prstGeom prst="rect">
            <a:avLst/>
          </a:prstGeom>
        </p:spPr>
        <p:txBody>
          <a:bodyPr wrap="square">
            <a:spAutoFit/>
          </a:bodyPr>
          <a:lstStyle/>
          <a:p>
            <a:pPr algn="ctr"/>
            <a:r>
              <a:rPr lang="ru-RU" sz="1300" i="1" dirty="0">
                <a:latin typeface="Times New Roman" pitchFamily="18" charset="0"/>
                <a:cs typeface="Times New Roman" pitchFamily="18" charset="0"/>
              </a:rPr>
              <a:t>Фото моста в имении Родовое. До 1917 года. Из архива </a:t>
            </a:r>
            <a:r>
              <a:rPr lang="ru-RU" sz="1300" i="1" dirty="0" err="1">
                <a:latin typeface="Times New Roman" pitchFamily="18" charset="0"/>
                <a:cs typeface="Times New Roman" pitchFamily="18" charset="0"/>
              </a:rPr>
              <a:t>Родовской</a:t>
            </a:r>
            <a:r>
              <a:rPr lang="ru-RU" sz="1300" i="1" dirty="0">
                <a:latin typeface="Times New Roman" pitchFamily="18" charset="0"/>
                <a:cs typeface="Times New Roman" pitchFamily="18" charset="0"/>
              </a:rPr>
              <a:t> волости.</a:t>
            </a:r>
          </a:p>
        </p:txBody>
      </p:sp>
      <p:pic>
        <p:nvPicPr>
          <p:cNvPr id="6" name="Рисунок 5"/>
          <p:cNvPicPr/>
          <p:nvPr/>
        </p:nvPicPr>
        <p:blipFill>
          <a:blip r:embed="rId4" cstate="print"/>
          <a:srcRect/>
          <a:stretch>
            <a:fillRect/>
          </a:stretch>
        </p:blipFill>
        <p:spPr bwMode="auto">
          <a:xfrm>
            <a:off x="4283968" y="1844824"/>
            <a:ext cx="4327128" cy="2304256"/>
          </a:xfrm>
          <a:prstGeom prst="rect">
            <a:avLst/>
          </a:prstGeom>
          <a:noFill/>
          <a:ln w="9525">
            <a:noFill/>
            <a:miter lim="800000"/>
            <a:headEnd/>
            <a:tailEnd/>
          </a:ln>
        </p:spPr>
      </p:pic>
      <p:sp>
        <p:nvSpPr>
          <p:cNvPr id="7" name="Прямоугольник 6"/>
          <p:cNvSpPr/>
          <p:nvPr/>
        </p:nvSpPr>
        <p:spPr>
          <a:xfrm>
            <a:off x="4427984" y="116632"/>
            <a:ext cx="3998216" cy="1661993"/>
          </a:xfrm>
          <a:prstGeom prst="rect">
            <a:avLst/>
          </a:prstGeom>
        </p:spPr>
        <p:txBody>
          <a:bodyPr wrap="square">
            <a:spAutoFit/>
          </a:bodyPr>
          <a:lstStyle/>
          <a:p>
            <a:pPr algn="just">
              <a:buNone/>
            </a:pPr>
            <a:r>
              <a:rPr lang="ru-RU"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Усадебный </a:t>
            </a:r>
            <a:r>
              <a:rPr lang="ru-RU" sz="1400" dirty="0">
                <a:latin typeface="Times New Roman" pitchFamily="18" charset="0"/>
                <a:cs typeface="Times New Roman" pitchFamily="18" charset="0"/>
              </a:rPr>
              <a:t>парк конца XIX века богатого имения дворянина С.М.Неклюдова - образец большого пейзажного парка романтического типа на живописных берегах в излучине реки </a:t>
            </a:r>
            <a:r>
              <a:rPr lang="ru-RU" sz="1400" dirty="0" err="1">
                <a:latin typeface="Times New Roman" pitchFamily="18" charset="0"/>
                <a:cs typeface="Times New Roman" pitchFamily="18" charset="0"/>
              </a:rPr>
              <a:t>Утрои</a:t>
            </a:r>
            <a:r>
              <a:rPr lang="ru-RU" sz="1400" dirty="0">
                <a:latin typeface="Times New Roman" pitchFamily="18" charset="0"/>
                <a:cs typeface="Times New Roman" pitchFamily="18" charset="0"/>
              </a:rPr>
              <a:t>. Один из лучших парков Псковской области по </a:t>
            </a:r>
            <a:r>
              <a:rPr lang="ru-RU" sz="1400" dirty="0" err="1" smtClean="0">
                <a:latin typeface="Times New Roman" pitchFamily="18" charset="0"/>
                <a:cs typeface="Times New Roman" pitchFamily="18" charset="0"/>
              </a:rPr>
              <a:t>красочности,степени</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выраженности и сохранности.</a:t>
            </a:r>
          </a:p>
        </p:txBody>
      </p:sp>
      <p:sp>
        <p:nvSpPr>
          <p:cNvPr id="8" name="Прямоугольник 7"/>
          <p:cNvSpPr/>
          <p:nvPr/>
        </p:nvSpPr>
        <p:spPr>
          <a:xfrm>
            <a:off x="3275856" y="4653136"/>
            <a:ext cx="5343158" cy="2062103"/>
          </a:xfrm>
          <a:prstGeom prst="rect">
            <a:avLst/>
          </a:prstGeom>
        </p:spPr>
        <p:txBody>
          <a:bodyPr wrap="square">
            <a:spAutoFit/>
          </a:bodyPr>
          <a:lstStyle/>
          <a:p>
            <a:pPr algn="just"/>
            <a:r>
              <a:rPr lang="ru-RU" sz="16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Имеется </a:t>
            </a:r>
            <a:r>
              <a:rPr lang="ru-RU" sz="1400" dirty="0">
                <a:latin typeface="Times New Roman" pitchFamily="18" charset="0"/>
                <a:cs typeface="Times New Roman" pitchFamily="18" charset="0"/>
              </a:rPr>
              <a:t>описание герба дворян Неклюдовых: «Щит разделён горизонтально на две части, из коих в верхнем правом золотом поле изображён одноглавый орёл голубого цвета в короне, имеющий в лапах меч и державу. В левом синем поле видна рука с мечом, в золотые латы облачённая. В нижней части щита в серебряном поле на траве поставлена птица, держащая во рту золотое кольцо. Щит увенчан дворянским шлемом и короной, на поверхности которой находится рука с мечом, в щите означенная. Намёт на щите синий, подложенный золотом».</a:t>
            </a:r>
          </a:p>
        </p:txBody>
      </p:sp>
      <p:pic>
        <p:nvPicPr>
          <p:cNvPr id="14338" name="Picture 2" descr="D:\Documents and Settings\Admin\Рабочий стол\121.jpg"/>
          <p:cNvPicPr>
            <a:picLocks noChangeAspect="1" noChangeArrowheads="1"/>
          </p:cNvPicPr>
          <p:nvPr/>
        </p:nvPicPr>
        <p:blipFill>
          <a:blip r:embed="rId5" cstate="print"/>
          <a:srcRect/>
          <a:stretch>
            <a:fillRect/>
          </a:stretch>
        </p:blipFill>
        <p:spPr bwMode="auto">
          <a:xfrm>
            <a:off x="107504" y="2924944"/>
            <a:ext cx="2833095" cy="3933056"/>
          </a:xfrm>
          <a:prstGeom prst="rect">
            <a:avLst/>
          </a:prstGeom>
          <a:ln>
            <a:noFill/>
          </a:ln>
          <a:effectLst>
            <a:outerShdw blurRad="190500" algn="tl" rotWithShape="0">
              <a:srgbClr val="000000">
                <a:alpha val="70000"/>
              </a:srgbClr>
            </a:outerShdw>
          </a:effectLst>
        </p:spPr>
      </p:pic>
      <p:sp>
        <p:nvSpPr>
          <p:cNvPr id="9" name="TextBox 8"/>
          <p:cNvSpPr txBox="1"/>
          <p:nvPr/>
        </p:nvSpPr>
        <p:spPr>
          <a:xfrm>
            <a:off x="755576" y="2420888"/>
            <a:ext cx="1796133" cy="307777"/>
          </a:xfrm>
          <a:prstGeom prst="rect">
            <a:avLst/>
          </a:prstGeom>
          <a:noFill/>
        </p:spPr>
        <p:txBody>
          <a:bodyPr wrap="none" rtlCol="0">
            <a:spAutoFit/>
          </a:bodyPr>
          <a:lstStyle/>
          <a:p>
            <a:r>
              <a:rPr lang="ru-RU" sz="1400" b="1" dirty="0" smtClean="0">
                <a:latin typeface="Times New Roman" pitchFamily="18" charset="0"/>
                <a:cs typeface="Times New Roman" pitchFamily="18" charset="0"/>
              </a:rPr>
              <a:t>План - схема  парка</a:t>
            </a:r>
            <a:endParaRPr lang="ru-RU"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ty54nc\Desktop\Библиотека года 2017\0_b870c_e5a8191d_XL.jpg"/>
          <p:cNvPicPr>
            <a:picLocks noChangeAspect="1" noChangeArrowheads="1"/>
          </p:cNvPicPr>
          <p:nvPr/>
        </p:nvPicPr>
        <p:blipFill>
          <a:blip r:embed="rId3" cstate="print"/>
          <a:srcRect/>
          <a:stretch>
            <a:fillRect/>
          </a:stretch>
        </p:blipFill>
        <p:spPr bwMode="auto">
          <a:xfrm>
            <a:off x="4716016" y="116632"/>
            <a:ext cx="4290998" cy="3020715"/>
          </a:xfrm>
          <a:prstGeom prst="rect">
            <a:avLst/>
          </a:prstGeom>
          <a:noFill/>
        </p:spPr>
      </p:pic>
      <p:sp>
        <p:nvSpPr>
          <p:cNvPr id="1027" name="Rectangle 3"/>
          <p:cNvSpPr>
            <a:spLocks noChangeArrowheads="1"/>
          </p:cNvSpPr>
          <p:nvPr/>
        </p:nvSpPr>
        <p:spPr bwMode="auto">
          <a:xfrm>
            <a:off x="539552" y="3214136"/>
            <a:ext cx="820891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Садово</a:t>
            </a: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 парковый памятник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Парк усадебный в д. Родовое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Украшением </a:t>
            </a:r>
            <a:r>
              <a:rPr kumimoji="0" lang="ru-RU" sz="1600" b="0" i="0" u="none" strike="noStrike" cap="none" normalizeH="0" baseline="0" dirty="0" smtClean="0">
                <a:ln>
                  <a:noFill/>
                </a:ln>
                <a:solidFill>
                  <a:srgbClr val="00609D"/>
                </a:solidFill>
                <a:effectLst/>
                <a:latin typeface="Times New Roman" pitchFamily="18" charset="0"/>
                <a:ea typeface="Times New Roman" pitchFamily="18" charset="0"/>
                <a:cs typeface="Times New Roman" pitchFamily="18" charset="0"/>
                <a:hlinkClick r:id="rId4"/>
              </a:rPr>
              <a:t>д. Родовое</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является старинная усадьба, дом бывшего помещика С.М. Неклюдова, и парк. Род дворян Неклюдовых известен на </a:t>
            </a:r>
            <a:r>
              <a:rPr kumimoji="0" lang="ru-RU" sz="16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Псковщине</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с древнейших времен. Старожилы вспоминают, что раньше в Родовом,  был идеальный порядок. Спуск к реке </a:t>
            </a:r>
            <a:r>
              <a:rPr kumimoji="0" lang="ru-RU" sz="16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Вяда</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был оборудован ступеньками из мрамора, в парке разводились цветы, привезенные из-за границы. Дорожки в парке были посыпаны белым песком, по краям было обрамление из морских раковин. В парке стоял несказанный аромат от множества цветов, за которыми  ухаживал садовник Неклюдова - литовец по фамилии </a:t>
            </a:r>
            <a:r>
              <a:rPr kumimoji="0" lang="ru-RU" sz="16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Бандза</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Парк вокруг помещичьего дома был заложен во второй половине 19 века. В нем сейчас растут деревья  возрастом более 120 лет.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Парк находится в центре д. Родовое в 23 км.  от п. Палкино. Добраться можно  автобусным маршрутом Псков - Горбунова Гора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98" name="Picture 2" descr="http://static.panoramio.com/photos/large/73037659.jpg"/>
          <p:cNvPicPr>
            <a:picLocks noChangeAspect="1" noChangeArrowheads="1"/>
          </p:cNvPicPr>
          <p:nvPr/>
        </p:nvPicPr>
        <p:blipFill>
          <a:blip r:embed="rId5" cstate="print"/>
          <a:srcRect/>
          <a:stretch>
            <a:fillRect/>
          </a:stretch>
        </p:blipFill>
        <p:spPr bwMode="auto">
          <a:xfrm>
            <a:off x="323528" y="116632"/>
            <a:ext cx="4032448" cy="30243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ty54nc\Desktop\SkyPrint.jpg"/>
          <p:cNvPicPr>
            <a:picLocks noChangeAspect="1" noChangeArrowheads="1"/>
          </p:cNvPicPr>
          <p:nvPr/>
        </p:nvPicPr>
        <p:blipFill>
          <a:blip r:embed="rId2" cstate="print"/>
          <a:srcRect/>
          <a:stretch>
            <a:fillRect/>
          </a:stretch>
        </p:blipFill>
        <p:spPr bwMode="auto">
          <a:xfrm>
            <a:off x="0" y="4269"/>
            <a:ext cx="9144000" cy="6853731"/>
          </a:xfrm>
          <a:prstGeom prst="rect">
            <a:avLst/>
          </a:prstGeom>
          <a:noFill/>
        </p:spPr>
      </p:pic>
      <p:grpSp>
        <p:nvGrpSpPr>
          <p:cNvPr id="5" name="Группа 4"/>
          <p:cNvGrpSpPr/>
          <p:nvPr/>
        </p:nvGrpSpPr>
        <p:grpSpPr>
          <a:xfrm>
            <a:off x="1259632" y="2817803"/>
            <a:ext cx="6550793" cy="1294137"/>
            <a:chOff x="1154057" y="2974550"/>
            <a:chExt cx="6550793" cy="1294137"/>
          </a:xfrm>
          <a:scene3d>
            <a:camera prst="orthographicFront"/>
            <a:lightRig rig="threePt" dir="t">
              <a:rot lat="0" lon="0" rev="7500000"/>
            </a:lightRig>
          </a:scene3d>
        </p:grpSpPr>
        <p:sp>
          <p:nvSpPr>
            <p:cNvPr id="6" name="Скругленный прямоугольник 5"/>
            <p:cNvSpPr/>
            <p:nvPr/>
          </p:nvSpPr>
          <p:spPr>
            <a:xfrm>
              <a:off x="1154057" y="3009683"/>
              <a:ext cx="6550793" cy="1259004"/>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Скругленный прямоугольник 4"/>
            <p:cNvSpPr/>
            <p:nvPr/>
          </p:nvSpPr>
          <p:spPr>
            <a:xfrm>
              <a:off x="1190932" y="2974550"/>
              <a:ext cx="6443845" cy="11852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i="0" kern="1200" baseline="0" dirty="0" smtClean="0">
                  <a:latin typeface="Times New Roman" pitchFamily="18" charset="0"/>
                </a:rPr>
                <a:t>Шаталова роща</a:t>
              </a:r>
              <a:endParaRPr lang="ru-RU" sz="3000" b="1" i="0" kern="1200" baseline="0" dirty="0">
                <a:latin typeface="Times New Roman" pitchFamily="18" charset="0"/>
              </a:endParaRPr>
            </a:p>
          </p:txBody>
        </p:sp>
      </p:grpSp>
      <p:sp>
        <p:nvSpPr>
          <p:cNvPr id="8" name="Выгнутая вверх стрелка 7"/>
          <p:cNvSpPr/>
          <p:nvPr/>
        </p:nvSpPr>
        <p:spPr>
          <a:xfrm rot="2997040">
            <a:off x="4876874" y="388778"/>
            <a:ext cx="2471250" cy="1759476"/>
          </a:xfrm>
          <a:prstGeom prst="curvedDownArrow">
            <a:avLst>
              <a:gd name="adj1" fmla="val 26328"/>
              <a:gd name="adj2" fmla="val 50000"/>
              <a:gd name="adj3" fmla="val 37764"/>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ty54nc\Desktop\SkyPrint.jpg"/>
          <p:cNvPicPr>
            <a:picLocks noChangeAspect="1" noChangeArrowheads="1"/>
          </p:cNvPicPr>
          <p:nvPr/>
        </p:nvPicPr>
        <p:blipFill>
          <a:blip r:embed="rId2" cstate="print"/>
          <a:srcRect/>
          <a:stretch>
            <a:fillRect/>
          </a:stretch>
        </p:blipFill>
        <p:spPr bwMode="auto">
          <a:xfrm>
            <a:off x="0" y="4269"/>
            <a:ext cx="9144000" cy="6853731"/>
          </a:xfrm>
          <a:prstGeom prst="rect">
            <a:avLst/>
          </a:prstGeom>
          <a:noFill/>
        </p:spPr>
      </p:pic>
      <p:sp>
        <p:nvSpPr>
          <p:cNvPr id="5" name="Прямоугольник 4"/>
          <p:cNvSpPr/>
          <p:nvPr/>
        </p:nvSpPr>
        <p:spPr>
          <a:xfrm>
            <a:off x="251520" y="188640"/>
            <a:ext cx="8568952" cy="3724096"/>
          </a:xfrm>
          <a:prstGeom prst="rect">
            <a:avLst/>
          </a:prstGeom>
        </p:spPr>
        <p:txBody>
          <a:bodyPr wrap="square">
            <a:spAutoFit/>
          </a:bodyPr>
          <a:lstStyle/>
          <a:p>
            <a:pPr lvl="0" algn="ctr" fontAlgn="base">
              <a:spcBef>
                <a:spcPct val="0"/>
              </a:spcBef>
              <a:spcAft>
                <a:spcPct val="0"/>
              </a:spcAft>
            </a:pPr>
            <a:r>
              <a:rPr lang="ru-RU" sz="2000" b="1" dirty="0" smtClean="0">
                <a:solidFill>
                  <a:srgbClr val="C00000"/>
                </a:solidFill>
                <a:latin typeface="Times New Roman" pitchFamily="18" charset="0"/>
                <a:ea typeface="Times New Roman" pitchFamily="18" charset="0"/>
                <a:cs typeface="Times New Roman" pitchFamily="18" charset="0"/>
              </a:rPr>
              <a:t>Ботанический памятник природы</a:t>
            </a:r>
            <a:endParaRPr lang="ru-RU" sz="2000" dirty="0" smtClean="0">
              <a:solidFill>
                <a:srgbClr val="C00000"/>
              </a:solidFill>
              <a:latin typeface="Times New Roman" pitchFamily="18" charset="0"/>
              <a:cs typeface="Times New Roman" pitchFamily="18" charset="0"/>
            </a:endParaRPr>
          </a:p>
          <a:p>
            <a:pPr lvl="0" algn="ctr" eaLnBrk="0" fontAlgn="base" hangingPunct="0">
              <a:spcBef>
                <a:spcPct val="0"/>
              </a:spcBef>
              <a:spcAft>
                <a:spcPct val="0"/>
              </a:spcAft>
            </a:pPr>
            <a:r>
              <a:rPr lang="ru-RU" sz="2000" dirty="0" smtClean="0">
                <a:solidFill>
                  <a:srgbClr val="C00000"/>
                </a:solidFill>
                <a:latin typeface="Times New Roman" pitchFamily="18" charset="0"/>
                <a:ea typeface="Times New Roman" pitchFamily="18" charset="0"/>
                <a:cs typeface="Times New Roman" pitchFamily="18" charset="0"/>
              </a:rPr>
              <a:t> </a:t>
            </a:r>
            <a:r>
              <a:rPr lang="ru-RU" sz="2000" b="1" dirty="0" smtClean="0">
                <a:solidFill>
                  <a:srgbClr val="C00000"/>
                </a:solidFill>
                <a:latin typeface="Times New Roman" pitchFamily="18" charset="0"/>
                <a:ea typeface="Times New Roman" pitchFamily="18" charset="0"/>
                <a:cs typeface="Times New Roman" pitchFamily="18" charset="0"/>
              </a:rPr>
              <a:t>Шаталова роща</a:t>
            </a:r>
            <a:endParaRPr lang="ru-RU" sz="2000"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    В 1930 году в Новой </a:t>
            </a:r>
            <a:r>
              <a:rPr lang="ru-RU" sz="1400" dirty="0" err="1" smtClean="0">
                <a:solidFill>
                  <a:srgbClr val="333333"/>
                </a:solidFill>
                <a:latin typeface="Times New Roman" pitchFamily="18" charset="0"/>
                <a:ea typeface="Times New Roman" pitchFamily="18" charset="0"/>
                <a:cs typeface="Times New Roman" pitchFamily="18" charset="0"/>
              </a:rPr>
              <a:t>Уситве</a:t>
            </a:r>
            <a:r>
              <a:rPr lang="ru-RU" sz="1400" dirty="0" smtClean="0">
                <a:solidFill>
                  <a:srgbClr val="333333"/>
                </a:solidFill>
                <a:latin typeface="Times New Roman" pitchFamily="18" charset="0"/>
                <a:ea typeface="Times New Roman" pitchFamily="18" charset="0"/>
                <a:cs typeface="Times New Roman" pitchFamily="18" charset="0"/>
              </a:rPr>
              <a:t>, старинной деревне, возникшей как промежуточный пункт с постоялым двором, и загонами для скота по дороге Остров - Печоры, кипела новая жизнь. Жители деревни с большим энтузиазмом высаживали молодые  деревца в ставшую  знаменитой </a:t>
            </a:r>
            <a:r>
              <a:rPr lang="ru-RU" sz="1400" dirty="0" err="1" smtClean="0">
                <a:solidFill>
                  <a:srgbClr val="333333"/>
                </a:solidFill>
                <a:latin typeface="Times New Roman" pitchFamily="18" charset="0"/>
                <a:ea typeface="Times New Roman" pitchFamily="18" charset="0"/>
                <a:cs typeface="Times New Roman" pitchFamily="18" charset="0"/>
              </a:rPr>
              <a:t>Шаталовскую</a:t>
            </a:r>
            <a:r>
              <a:rPr lang="ru-RU" sz="1400" dirty="0" smtClean="0">
                <a:solidFill>
                  <a:srgbClr val="333333"/>
                </a:solidFill>
                <a:latin typeface="Times New Roman" pitchFamily="18" charset="0"/>
                <a:ea typeface="Times New Roman" pitchFamily="18" charset="0"/>
                <a:cs typeface="Times New Roman" pitchFamily="18" charset="0"/>
              </a:rPr>
              <a:t> Рощу, названную по имени инициатора - комсомольца Виктора Шаталова, организаторов колхоза «Путь Ильича» П.М.Макарова, А.М. Никитина. Посадку осуществляли вручную, используя  для наездки борозд  первый трактор «</a:t>
            </a:r>
            <a:r>
              <a:rPr lang="ru-RU" sz="1400" dirty="0" err="1" smtClean="0">
                <a:solidFill>
                  <a:srgbClr val="333333"/>
                </a:solidFill>
                <a:latin typeface="Times New Roman" pitchFamily="18" charset="0"/>
                <a:ea typeface="Times New Roman" pitchFamily="18" charset="0"/>
                <a:cs typeface="Times New Roman" pitchFamily="18" charset="0"/>
              </a:rPr>
              <a:t>Фордзон</a:t>
            </a:r>
            <a:r>
              <a:rPr lang="ru-RU" sz="1400" dirty="0" smtClean="0">
                <a:solidFill>
                  <a:srgbClr val="333333"/>
                </a:solidFill>
                <a:latin typeface="Times New Roman" pitchFamily="18" charset="0"/>
                <a:ea typeface="Times New Roman" pitchFamily="18" charset="0"/>
                <a:cs typeface="Times New Roman" pitchFamily="18" charset="0"/>
              </a:rPr>
              <a:t>». Цель,  которую преследовали данной посадкой, это - закрепление песчаных почв т выветривания и защита деревни от северного ветра. Деревья были высажены на площади около 3,4 га. Во время оккупации деревья не пострадали. К 1958 году площадь посадок увеличилась на 3 га. Шло выполнение  сталинского плана «Преобразование природы». В 60-70-е годы здесь проходили колхозные праздники и народные гуляния.  До 2003 года решением исполкома </a:t>
            </a:r>
            <a:r>
              <a:rPr lang="ru-RU" sz="1400" dirty="0" err="1" smtClean="0">
                <a:solidFill>
                  <a:srgbClr val="333333"/>
                </a:solidFill>
                <a:latin typeface="Times New Roman" pitchFamily="18" charset="0"/>
                <a:ea typeface="Times New Roman" pitchFamily="18" charset="0"/>
                <a:cs typeface="Times New Roman" pitchFamily="18" charset="0"/>
              </a:rPr>
              <a:t>Палкинского</a:t>
            </a:r>
            <a:r>
              <a:rPr lang="ru-RU" sz="1400" dirty="0" smtClean="0">
                <a:solidFill>
                  <a:srgbClr val="333333"/>
                </a:solidFill>
                <a:latin typeface="Times New Roman" pitchFamily="18" charset="0"/>
                <a:ea typeface="Times New Roman" pitchFamily="18" charset="0"/>
                <a:cs typeface="Times New Roman" pitchFamily="18" charset="0"/>
              </a:rPr>
              <a:t> районного Совета народных депутатов Шаталова      Роща  является памятником природы района, а с 2003 года областным комитетом природных ресурсов переведена  в разряд исторических памятников.</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333333"/>
                </a:solidFill>
                <a:latin typeface="Times New Roman" pitchFamily="18" charset="0"/>
                <a:ea typeface="Times New Roman" pitchFamily="18" charset="0"/>
                <a:cs typeface="Times New Roman" pitchFamily="18" charset="0"/>
              </a:rPr>
              <a:t>         Роща находится в д. Новая </a:t>
            </a:r>
            <a:r>
              <a:rPr lang="ru-RU" sz="1400" dirty="0" err="1" smtClean="0">
                <a:solidFill>
                  <a:srgbClr val="333333"/>
                </a:solidFill>
                <a:latin typeface="Times New Roman" pitchFamily="18" charset="0"/>
                <a:ea typeface="Times New Roman" pitchFamily="18" charset="0"/>
                <a:cs typeface="Times New Roman" pitchFamily="18" charset="0"/>
              </a:rPr>
              <a:t>Уситва</a:t>
            </a:r>
            <a:r>
              <a:rPr lang="ru-RU" sz="1400" dirty="0" smtClean="0">
                <a:solidFill>
                  <a:srgbClr val="333333"/>
                </a:solidFill>
                <a:latin typeface="Times New Roman" pitchFamily="18" charset="0"/>
                <a:ea typeface="Times New Roman" pitchFamily="18" charset="0"/>
                <a:cs typeface="Times New Roman" pitchFamily="18" charset="0"/>
              </a:rPr>
              <a:t> в 200 м. от основной дороги Палкино - Остров.</a:t>
            </a:r>
            <a:endParaRPr lang="ru-RU" sz="1400" dirty="0" smtClean="0">
              <a:latin typeface="Times New Roman" pitchFamily="18" charset="0"/>
              <a:cs typeface="Times New Roman" pitchFamily="18" charset="0"/>
            </a:endParaRPr>
          </a:p>
        </p:txBody>
      </p:sp>
      <p:pic>
        <p:nvPicPr>
          <p:cNvPr id="6" name="Рисунок 5" descr="http://ic.pics.livejournal.com/igordok/20659469/182331/182331_original.jpg">
            <a:hlinkClick r:id="rId3" tgtFrame="&quot;_self&quot;"/>
          </p:cNvPr>
          <p:cNvPicPr/>
          <p:nvPr/>
        </p:nvPicPr>
        <p:blipFill>
          <a:blip r:embed="rId4" cstate="print"/>
          <a:srcRect/>
          <a:stretch>
            <a:fillRect/>
          </a:stretch>
        </p:blipFill>
        <p:spPr bwMode="auto">
          <a:xfrm>
            <a:off x="395536" y="4005064"/>
            <a:ext cx="3240360" cy="2348880"/>
          </a:xfrm>
          <a:prstGeom prst="rect">
            <a:avLst/>
          </a:prstGeom>
          <a:ln>
            <a:noFill/>
          </a:ln>
          <a:effectLst>
            <a:softEdge rad="112500"/>
          </a:effectLst>
        </p:spPr>
      </p:pic>
      <p:pic>
        <p:nvPicPr>
          <p:cNvPr id="7" name="Picture 2" descr="http://photos.wikimapia.org/p/00/04/35/43/74_big.jpg"/>
          <p:cNvPicPr>
            <a:picLocks noChangeAspect="1" noChangeArrowheads="1"/>
          </p:cNvPicPr>
          <p:nvPr/>
        </p:nvPicPr>
        <p:blipFill>
          <a:blip r:embed="rId5" cstate="print"/>
          <a:srcRect b="13042"/>
          <a:stretch>
            <a:fillRect/>
          </a:stretch>
        </p:blipFill>
        <p:spPr bwMode="auto">
          <a:xfrm>
            <a:off x="4283968" y="3933056"/>
            <a:ext cx="3672408" cy="2395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ty54nc\Desktop\SkyPrint.jpg"/>
          <p:cNvPicPr>
            <a:picLocks noChangeAspect="1" noChangeArrowheads="1"/>
          </p:cNvPicPr>
          <p:nvPr/>
        </p:nvPicPr>
        <p:blipFill>
          <a:blip r:embed="rId2" cstate="print"/>
          <a:srcRect/>
          <a:stretch>
            <a:fillRect/>
          </a:stretch>
        </p:blipFill>
        <p:spPr bwMode="auto">
          <a:xfrm>
            <a:off x="0" y="4269"/>
            <a:ext cx="9144000" cy="6853731"/>
          </a:xfrm>
          <a:prstGeom prst="rect">
            <a:avLst/>
          </a:prstGeom>
          <a:noFill/>
        </p:spPr>
      </p:pic>
      <p:sp>
        <p:nvSpPr>
          <p:cNvPr id="8" name="Прямоугольник 7"/>
          <p:cNvSpPr/>
          <p:nvPr/>
        </p:nvSpPr>
        <p:spPr>
          <a:xfrm>
            <a:off x="251520" y="260648"/>
            <a:ext cx="8640960"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smtClean="0">
                <a:latin typeface="Times New Roman" pitchFamily="18" charset="0"/>
                <a:cs typeface="Times New Roman" pitchFamily="18" charset="0"/>
              </a:rPr>
              <a:t> «  …В </a:t>
            </a:r>
            <a:r>
              <a:rPr lang="ru-RU" sz="1400" dirty="0" err="1" smtClean="0">
                <a:latin typeface="Times New Roman" pitchFamily="18" charset="0"/>
                <a:cs typeface="Times New Roman" pitchFamily="18" charset="0"/>
              </a:rPr>
              <a:t>Палкинском</a:t>
            </a:r>
            <a:r>
              <a:rPr lang="ru-RU" sz="1400" dirty="0" smtClean="0">
                <a:latin typeface="Times New Roman" pitchFamily="18" charset="0"/>
                <a:cs typeface="Times New Roman" pitchFamily="18" charset="0"/>
              </a:rPr>
              <a:t> районе, возле деревни Новая </a:t>
            </a:r>
            <a:r>
              <a:rPr lang="ru-RU" sz="1400" dirty="0" err="1" smtClean="0">
                <a:latin typeface="Times New Roman" pitchFamily="18" charset="0"/>
                <a:cs typeface="Times New Roman" pitchFamily="18" charset="0"/>
              </a:rPr>
              <a:t>Уситва</a:t>
            </a:r>
            <a:r>
              <a:rPr lang="ru-RU" sz="1400" dirty="0" smtClean="0">
                <a:latin typeface="Times New Roman" pitchFamily="18" charset="0"/>
                <a:cs typeface="Times New Roman" pitchFamily="18" charset="0"/>
              </a:rPr>
              <a:t> есть место, которое все зовут Шаталова роща. Ничего, кажется, особенного: полянки, сосны, кусты вокруг, дорога рядом. Но это для тех, кто не знает, что это рукотворный лес.</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Его посадили в 1930 году комсомольцы, пионеры и просто деревенские ребята. Захотели, чтобы рядом с их деревней было такое место, где можно было бы собираться вместе всем селом, отмечать праздники, торжественные собрания. Идею подкинул парень с фамилией Шаталов. Ему удалось - вдохновил людей. Говорят, что тогда люди всех возрастов быстрее загорались добрыми делами и поднимались всем миром, потому что идеи ими двигали. Идейными они были. Собрались. Сделали. Сажали не один день, но в результате роща получилась большая и красивая, сегодня занимает площадь шести гектар... Правда, спустя восемьдесят два года роща уже стала лесом... Сохраняется еще главная поляна, где собирались </a:t>
            </a:r>
            <a:r>
              <a:rPr lang="ru-RU" sz="1400" dirty="0" err="1" smtClean="0">
                <a:latin typeface="Times New Roman" pitchFamily="18" charset="0"/>
                <a:cs typeface="Times New Roman" pitchFamily="18" charset="0"/>
              </a:rPr>
              <a:t>новоуситовцы</a:t>
            </a:r>
            <a:r>
              <a:rPr lang="ru-RU" sz="1400" dirty="0" smtClean="0">
                <a:latin typeface="Times New Roman" pitchFamily="18" charset="0"/>
                <a:cs typeface="Times New Roman" pitchFamily="18" charset="0"/>
              </a:rPr>
              <a:t> 30-х, 40-х, 50-х, 60-х годов. Ребята из местной школы, хоть численность их значительно поредела в последние годы, по инициативе учителей, еще помнящих былую идейную активность их предшественников, выходят сюда на природные уроки, на субботники, чтобы почистить Шаталову рощу от бытового мусора, от стоянок современных отдыхающих, от старых сучьев... И вот, что интересно, далеко за пределами Новой </a:t>
            </a:r>
            <a:r>
              <a:rPr lang="ru-RU" sz="1400" dirty="0" err="1" smtClean="0">
                <a:latin typeface="Times New Roman" pitchFamily="18" charset="0"/>
                <a:cs typeface="Times New Roman" pitchFamily="18" charset="0"/>
              </a:rPr>
              <a:t>Уситвы</a:t>
            </a:r>
            <a:r>
              <a:rPr lang="ru-RU" sz="1400" dirty="0" smtClean="0">
                <a:latin typeface="Times New Roman" pitchFamily="18" charset="0"/>
                <a:cs typeface="Times New Roman" pitchFamily="18" charset="0"/>
              </a:rPr>
              <a:t> знают об этой роще и помнят имя человека, который с огнем в глазах поднимал односельчан на доброе дело... На этих снимках как раз та самая роща Шаталова в современном ее состоянии».										         </a:t>
            </a:r>
            <a:r>
              <a:rPr lang="ru-RU" sz="1400" i="1" dirty="0" smtClean="0">
                <a:latin typeface="Times New Roman" pitchFamily="18" charset="0"/>
                <a:cs typeface="Times New Roman" pitchFamily="18" charset="0"/>
              </a:rPr>
              <a:t>Игорь Докучаев</a:t>
            </a:r>
            <a:r>
              <a:rPr lang="ru-RU" dirty="0" smtClean="0"/>
              <a:t/>
            </a:r>
            <a:br>
              <a:rPr lang="ru-RU" dirty="0" smtClean="0"/>
            </a:br>
            <a:endParaRPr lang="ru-RU" dirty="0"/>
          </a:p>
        </p:txBody>
      </p:sp>
      <p:pic>
        <p:nvPicPr>
          <p:cNvPr id="9" name="Рисунок 8" descr="http://ic.pics.livejournal.com/igordok/20659469/182331/182331_original.jpg">
            <a:hlinkClick r:id="rId3" tgtFrame="&quot;_self&quot;"/>
          </p:cNvPr>
          <p:cNvPicPr/>
          <p:nvPr/>
        </p:nvPicPr>
        <p:blipFill>
          <a:blip r:embed="rId4" cstate="print"/>
          <a:srcRect/>
          <a:stretch>
            <a:fillRect/>
          </a:stretch>
        </p:blipFill>
        <p:spPr bwMode="auto">
          <a:xfrm>
            <a:off x="0" y="4221088"/>
            <a:ext cx="2952328" cy="2276872"/>
          </a:xfrm>
          <a:prstGeom prst="rect">
            <a:avLst/>
          </a:prstGeom>
          <a:noFill/>
          <a:ln w="9525">
            <a:noFill/>
            <a:miter lim="800000"/>
            <a:headEnd/>
            <a:tailEnd/>
          </a:ln>
        </p:spPr>
      </p:pic>
      <p:pic>
        <p:nvPicPr>
          <p:cNvPr id="10" name="Рисунок 9" descr="http://ic.pics.livejournal.com/igordok/20659469/183100/183100_original.jpg">
            <a:hlinkClick r:id="rId5" tgtFrame="&quot;_self&quot;"/>
          </p:cNvPr>
          <p:cNvPicPr/>
          <p:nvPr/>
        </p:nvPicPr>
        <p:blipFill>
          <a:blip r:embed="rId6" cstate="print"/>
          <a:srcRect/>
          <a:stretch>
            <a:fillRect/>
          </a:stretch>
        </p:blipFill>
        <p:spPr bwMode="auto">
          <a:xfrm>
            <a:off x="2915816" y="4221088"/>
            <a:ext cx="3168352" cy="2304256"/>
          </a:xfrm>
          <a:prstGeom prst="rect">
            <a:avLst/>
          </a:prstGeom>
          <a:noFill/>
          <a:ln w="9525">
            <a:noFill/>
            <a:miter lim="800000"/>
            <a:headEnd/>
            <a:tailEnd/>
          </a:ln>
        </p:spPr>
      </p:pic>
      <p:pic>
        <p:nvPicPr>
          <p:cNvPr id="11" name="Рисунок 10" descr="http://ic.pics.livejournal.com/igordok/20659469/183300/183300_original.jpg">
            <a:hlinkClick r:id="rId7" tgtFrame="&quot;_self&quot;"/>
          </p:cNvPr>
          <p:cNvPicPr/>
          <p:nvPr/>
        </p:nvPicPr>
        <p:blipFill>
          <a:blip r:embed="rId8" cstate="print"/>
          <a:srcRect/>
          <a:stretch>
            <a:fillRect/>
          </a:stretch>
        </p:blipFill>
        <p:spPr bwMode="auto">
          <a:xfrm>
            <a:off x="5868145" y="4221088"/>
            <a:ext cx="3275856" cy="2334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8674" name="Picture 2" descr="C:\Users\ty54nc\Desktop\shablony-dlya-prezentacii028.jpgSlid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763688" y="620688"/>
            <a:ext cx="582877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Спасибо за внимание!</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Прямоугольник 5"/>
          <p:cNvSpPr/>
          <p:nvPr/>
        </p:nvSpPr>
        <p:spPr>
          <a:xfrm>
            <a:off x="2339752" y="1340768"/>
            <a:ext cx="4572000" cy="3139321"/>
          </a:xfrm>
          <a:prstGeom prst="rect">
            <a:avLst/>
          </a:prstGeom>
        </p:spPr>
        <p:txBody>
          <a:bodyPr>
            <a:spAutoFit/>
          </a:bodyPr>
          <a:lstStyle/>
          <a:p>
            <a:pPr algn="ct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МБУК </a:t>
            </a:r>
            <a:r>
              <a:rPr lang="ru-RU"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Палкинская</a:t>
            </a: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ЦБС</a:t>
            </a:r>
          </a:p>
          <a:p>
            <a:pPr algn="ctr"/>
            <a:r>
              <a:rPr lang="ru-RU"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Черская</a:t>
            </a: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сельская</a:t>
            </a:r>
          </a:p>
          <a:p>
            <a:pPr algn="ct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модельная библиотека филиал</a:t>
            </a:r>
          </a:p>
          <a:p>
            <a:pPr algn="ctr"/>
            <a:endPar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Заведующая библиотекой:</a:t>
            </a:r>
          </a:p>
          <a:p>
            <a:pPr algn="ctr"/>
            <a:r>
              <a:rPr lang="ru-RU"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Ушкачёва</a:t>
            </a: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Алевтина Евгеньевна</a:t>
            </a:r>
          </a:p>
          <a:p>
            <a:pPr algn="ct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2016 год</a:t>
            </a:r>
          </a:p>
          <a:p>
            <a:pPr algn="ctr"/>
            <a:r>
              <a:rPr lang="ru-RU" b="1" u="sng" dirty="0" err="1" smtClean="0">
                <a:solidFill>
                  <a:srgbClr val="FF0000"/>
                </a:solidFill>
                <a:latin typeface="Times New Roman" pitchFamily="18" charset="0"/>
                <a:cs typeface="Times New Roman" pitchFamily="18" charset="0"/>
              </a:rPr>
              <a:t>chersckaya.lib@yandex.ru</a:t>
            </a:r>
            <a:endParaRPr lang="ru-RU" b="1" dirty="0" smtClean="0">
              <a:solidFill>
                <a:srgbClr val="FF0000"/>
              </a:solidFill>
              <a:latin typeface="Times New Roman" pitchFamily="18" charset="0"/>
              <a:cs typeface="Times New Roman" pitchFamily="18" charset="0"/>
            </a:endParaRPr>
          </a:p>
          <a:p>
            <a:pPr algn="ctr"/>
            <a:endParaRPr lang="ru-RU"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ty54nc\Desktop\Sky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971600" y="1484784"/>
            <a:ext cx="7632848" cy="2523768"/>
          </a:xfrm>
          <a:prstGeom prst="rect">
            <a:avLst/>
          </a:prstGeom>
          <a:noFill/>
        </p:spPr>
        <p:txBody>
          <a:bodyPr wrap="square" rtlCol="0">
            <a:spAutoFit/>
          </a:bodyPr>
          <a:lstStyle/>
          <a:p>
            <a:r>
              <a:rPr lang="ru-RU" sz="1400" b="1" dirty="0" smtClean="0">
                <a:solidFill>
                  <a:schemeClr val="tx2"/>
                </a:solidFill>
                <a:latin typeface="Times New Roman" pitchFamily="18" charset="0"/>
                <a:cs typeface="Times New Roman" pitchFamily="18" charset="0"/>
              </a:rPr>
              <a:t>Литература и источники: </a:t>
            </a:r>
          </a:p>
          <a:p>
            <a:r>
              <a:rPr lang="ru-RU" sz="1400" dirty="0" smtClean="0">
                <a:solidFill>
                  <a:srgbClr val="FF0000"/>
                </a:solidFill>
                <a:latin typeface="Times New Roman" pitchFamily="18" charset="0"/>
                <a:ea typeface="Calibri" pitchFamily="34" charset="0"/>
                <a:cs typeface="Times New Roman" pitchFamily="18" charset="0"/>
              </a:rPr>
              <a:t>1. </a:t>
            </a:r>
            <a:r>
              <a:rPr lang="ru-RU" sz="1400" dirty="0" smtClean="0">
                <a:solidFill>
                  <a:srgbClr val="FF0000"/>
                </a:solidFill>
                <a:latin typeface="Times New Roman" pitchFamily="18" charset="0"/>
                <a:ea typeface="Calibri" pitchFamily="34" charset="0"/>
                <a:cs typeface="Times New Roman" pitchFamily="18" charset="0"/>
              </a:rPr>
              <a:t>Император Николай </a:t>
            </a:r>
            <a:r>
              <a:rPr lang="en-US" sz="1400" dirty="0" smtClean="0">
                <a:solidFill>
                  <a:srgbClr val="FF0000"/>
                </a:solidFill>
                <a:latin typeface="Times New Roman" pitchFamily="18" charset="0"/>
                <a:ea typeface="Calibri" pitchFamily="34" charset="0"/>
                <a:cs typeface="Times New Roman" pitchFamily="18" charset="0"/>
              </a:rPr>
              <a:t>II</a:t>
            </a:r>
            <a:r>
              <a:rPr lang="ru-RU" sz="1400" dirty="0" smtClean="0">
                <a:solidFill>
                  <a:srgbClr val="FF0000"/>
                </a:solidFill>
                <a:latin typeface="Times New Roman" pitchFamily="18" charset="0"/>
                <a:ea typeface="Calibri" pitchFamily="34" charset="0"/>
                <a:cs typeface="Times New Roman" pitchFamily="18" charset="0"/>
              </a:rPr>
              <a:t> в Пскове. Автор текста Н.Ф.Левин. Псков, Отчизна. 1997.</a:t>
            </a:r>
            <a:r>
              <a:rPr lang="ru-RU" sz="1400" b="1" dirty="0" smtClean="0">
                <a:solidFill>
                  <a:srgbClr val="FF0000"/>
                </a:solidFill>
                <a:latin typeface="Times New Roman" pitchFamily="18" charset="0"/>
                <a:cs typeface="Times New Roman" pitchFamily="18" charset="0"/>
              </a:rPr>
              <a:t>  </a:t>
            </a:r>
          </a:p>
          <a:p>
            <a:pPr lvl="0"/>
            <a:r>
              <a:rPr lang="ru-RU" sz="1400" dirty="0" smtClean="0">
                <a:solidFill>
                  <a:srgbClr val="FF0000"/>
                </a:solidFill>
                <a:latin typeface="Times New Roman" pitchFamily="18" charset="0"/>
                <a:cs typeface="Times New Roman" pitchFamily="18" charset="0"/>
              </a:rPr>
              <a:t>2</a:t>
            </a:r>
            <a:r>
              <a:rPr lang="ru-RU" sz="1400" dirty="0" smtClean="0">
                <a:solidFill>
                  <a:srgbClr val="FF0000"/>
                </a:solidFill>
                <a:latin typeface="Times New Roman" pitchFamily="18" charset="0"/>
                <a:cs typeface="Times New Roman" pitchFamily="18" charset="0"/>
              </a:rPr>
              <a:t>.Кайдалова </a:t>
            </a:r>
            <a:r>
              <a:rPr lang="ru-RU" sz="1400" dirty="0" smtClean="0">
                <a:solidFill>
                  <a:srgbClr val="FF0000"/>
                </a:solidFill>
                <a:latin typeface="Times New Roman" pitchFamily="18" charset="0"/>
                <a:cs typeface="Times New Roman" pitchFamily="18" charset="0"/>
              </a:rPr>
              <a:t>И.А. , </a:t>
            </a:r>
            <a:r>
              <a:rPr lang="ru-RU" sz="1400" dirty="0" err="1" smtClean="0">
                <a:solidFill>
                  <a:srgbClr val="FF0000"/>
                </a:solidFill>
                <a:latin typeface="Times New Roman" pitchFamily="18" charset="0"/>
                <a:cs typeface="Times New Roman" pitchFamily="18" charset="0"/>
              </a:rPr>
              <a:t>Кайдалов</a:t>
            </a:r>
            <a:r>
              <a:rPr lang="ru-RU" sz="1400" dirty="0" smtClean="0">
                <a:solidFill>
                  <a:srgbClr val="FF0000"/>
                </a:solidFill>
                <a:latin typeface="Times New Roman" pitchFamily="18" charset="0"/>
                <a:cs typeface="Times New Roman" pitchFamily="18" charset="0"/>
              </a:rPr>
              <a:t> Г.А. Страницы истории </a:t>
            </a:r>
            <a:r>
              <a:rPr lang="ru-RU" sz="1400" dirty="0" err="1" smtClean="0">
                <a:solidFill>
                  <a:srgbClr val="FF0000"/>
                </a:solidFill>
                <a:latin typeface="Times New Roman" pitchFamily="18" charset="0"/>
                <a:cs typeface="Times New Roman" pitchFamily="18" charset="0"/>
              </a:rPr>
              <a:t>Палкинского</a:t>
            </a:r>
            <a:r>
              <a:rPr lang="ru-RU" sz="1400" dirty="0" smtClean="0">
                <a:solidFill>
                  <a:srgbClr val="FF0000"/>
                </a:solidFill>
                <a:latin typeface="Times New Roman" pitchFamily="18" charset="0"/>
                <a:cs typeface="Times New Roman" pitchFamily="18" charset="0"/>
              </a:rPr>
              <a:t> района / И.А. </a:t>
            </a:r>
            <a:r>
              <a:rPr lang="ru-RU" sz="1400" dirty="0" err="1" smtClean="0">
                <a:solidFill>
                  <a:srgbClr val="FF0000"/>
                </a:solidFill>
                <a:latin typeface="Times New Roman" pitchFamily="18" charset="0"/>
                <a:cs typeface="Times New Roman" pitchFamily="18" charset="0"/>
              </a:rPr>
              <a:t>Кайдалова</a:t>
            </a:r>
            <a:r>
              <a:rPr lang="ru-RU" sz="1400" dirty="0" smtClean="0">
                <a:solidFill>
                  <a:srgbClr val="FF0000"/>
                </a:solidFill>
                <a:latin typeface="Times New Roman" pitchFamily="18" charset="0"/>
                <a:cs typeface="Times New Roman" pitchFamily="18" charset="0"/>
              </a:rPr>
              <a:t>, Г.А. </a:t>
            </a:r>
            <a:r>
              <a:rPr lang="ru-RU" sz="1400" dirty="0" err="1" smtClean="0">
                <a:solidFill>
                  <a:srgbClr val="FF0000"/>
                </a:solidFill>
                <a:latin typeface="Times New Roman" pitchFamily="18" charset="0"/>
                <a:cs typeface="Times New Roman" pitchFamily="18" charset="0"/>
              </a:rPr>
              <a:t>Кайдалов</a:t>
            </a:r>
            <a:r>
              <a:rPr lang="ru-RU" sz="1400" dirty="0" smtClean="0">
                <a:solidFill>
                  <a:srgbClr val="FF0000"/>
                </a:solidFill>
                <a:latin typeface="Times New Roman" pitchFamily="18" charset="0"/>
                <a:cs typeface="Times New Roman" pitchFamily="18" charset="0"/>
              </a:rPr>
              <a:t>./ изд.2-е, </a:t>
            </a:r>
            <a:r>
              <a:rPr lang="ru-RU" sz="1400" dirty="0" err="1" smtClean="0">
                <a:solidFill>
                  <a:srgbClr val="FF0000"/>
                </a:solidFill>
                <a:latin typeface="Times New Roman" pitchFamily="18" charset="0"/>
                <a:cs typeface="Times New Roman" pitchFamily="18" charset="0"/>
              </a:rPr>
              <a:t>перепраб</a:t>
            </a:r>
            <a:r>
              <a:rPr lang="ru-RU" sz="1400" dirty="0" smtClean="0">
                <a:solidFill>
                  <a:srgbClr val="FF0000"/>
                </a:solidFill>
                <a:latin typeface="Times New Roman" pitchFamily="18" charset="0"/>
                <a:cs typeface="Times New Roman" pitchFamily="18" charset="0"/>
              </a:rPr>
              <a:t>. и доп.- ООО «Псковское возрождение», 2003.- 392с.</a:t>
            </a:r>
          </a:p>
          <a:p>
            <a:pPr lvl="0"/>
            <a:r>
              <a:rPr lang="ru-RU" sz="1400" dirty="0" smtClean="0">
                <a:solidFill>
                  <a:srgbClr val="FF0000"/>
                </a:solidFill>
                <a:latin typeface="Times New Roman" pitchFamily="18" charset="0"/>
                <a:cs typeface="Times New Roman" pitchFamily="18" charset="0"/>
              </a:rPr>
              <a:t>3</a:t>
            </a:r>
            <a:r>
              <a:rPr lang="ru-RU" sz="1400" dirty="0" smtClean="0">
                <a:solidFill>
                  <a:srgbClr val="FF0000"/>
                </a:solidFill>
                <a:latin typeface="Times New Roman" pitchFamily="18" charset="0"/>
                <a:cs typeface="Times New Roman" pitchFamily="18" charset="0"/>
              </a:rPr>
              <a:t>.Памятники </a:t>
            </a:r>
            <a:r>
              <a:rPr lang="ru-RU" sz="1400" dirty="0" smtClean="0">
                <a:solidFill>
                  <a:srgbClr val="FF0000"/>
                </a:solidFill>
                <a:latin typeface="Times New Roman" pitchFamily="18" charset="0"/>
                <a:cs typeface="Times New Roman" pitchFamily="18" charset="0"/>
              </a:rPr>
              <a:t>истории и культуры Псковской области [Электронный ресурс].- Режим доступа: </a:t>
            </a:r>
            <a:r>
              <a:rPr lang="ru-RU" sz="1400" u="sng" dirty="0" smtClean="0">
                <a:latin typeface="Times New Roman" pitchFamily="18" charset="0"/>
                <a:cs typeface="Times New Roman" pitchFamily="18" charset="0"/>
                <a:hlinkClick r:id="rId3"/>
              </a:rPr>
              <a:t>http://www.opskove.ru/</a:t>
            </a:r>
            <a:r>
              <a:rPr lang="ru-RU" sz="1400" dirty="0" smtClean="0">
                <a:latin typeface="Times New Roman" pitchFamily="18" charset="0"/>
                <a:cs typeface="Times New Roman" pitchFamily="18" charset="0"/>
              </a:rPr>
              <a:t>.</a:t>
            </a:r>
          </a:p>
          <a:p>
            <a:pPr lvl="0"/>
            <a:r>
              <a:rPr lang="ru-RU" sz="1400" dirty="0" smtClean="0">
                <a:solidFill>
                  <a:srgbClr val="FF0000"/>
                </a:solidFill>
                <a:latin typeface="Times New Roman" pitchFamily="18" charset="0"/>
                <a:cs typeface="Times New Roman" pitchFamily="18" charset="0"/>
              </a:rPr>
              <a:t>4.Погост </a:t>
            </a:r>
            <a:r>
              <a:rPr lang="ru-RU" sz="1400" dirty="0" err="1" smtClean="0">
                <a:solidFill>
                  <a:srgbClr val="FF0000"/>
                </a:solidFill>
                <a:latin typeface="Times New Roman" pitchFamily="18" charset="0"/>
                <a:cs typeface="Times New Roman" pitchFamily="18" charset="0"/>
              </a:rPr>
              <a:t>Чирски</a:t>
            </a:r>
            <a:r>
              <a:rPr lang="ru-RU" sz="1400" dirty="0" smtClean="0">
                <a:solidFill>
                  <a:srgbClr val="FF0000"/>
                </a:solidFill>
                <a:latin typeface="Times New Roman" pitchFamily="18" charset="0"/>
                <a:cs typeface="Times New Roman" pitchFamily="18" charset="0"/>
              </a:rPr>
              <a:t>. Церковь Рождества Христова // Псковский паломник. - Псков, 2009. - </a:t>
            </a:r>
            <a:r>
              <a:rPr lang="ru-RU" sz="1400" dirty="0" err="1" smtClean="0">
                <a:solidFill>
                  <a:srgbClr val="FF0000"/>
                </a:solidFill>
                <a:latin typeface="Times New Roman" pitchFamily="18" charset="0"/>
                <a:cs typeface="Times New Roman" pitchFamily="18" charset="0"/>
              </a:rPr>
              <a:t>Вып</a:t>
            </a:r>
            <a:r>
              <a:rPr lang="ru-RU" sz="1400" dirty="0" smtClean="0">
                <a:solidFill>
                  <a:srgbClr val="FF0000"/>
                </a:solidFill>
                <a:latin typeface="Times New Roman" pitchFamily="18" charset="0"/>
                <a:cs typeface="Times New Roman" pitchFamily="18" charset="0"/>
              </a:rPr>
              <a:t>. 2: Храмы Псковского уезда Псковской губернии / под общ ред. Архимандрита </a:t>
            </a:r>
            <a:r>
              <a:rPr lang="ru-RU" sz="1400" dirty="0" err="1" smtClean="0">
                <a:solidFill>
                  <a:srgbClr val="FF0000"/>
                </a:solidFill>
                <a:latin typeface="Times New Roman" pitchFamily="18" charset="0"/>
                <a:cs typeface="Times New Roman" pitchFamily="18" charset="0"/>
              </a:rPr>
              <a:t>Ермогена</a:t>
            </a:r>
            <a:r>
              <a:rPr lang="ru-RU" sz="1400" dirty="0" smtClean="0">
                <a:solidFill>
                  <a:srgbClr val="FF0000"/>
                </a:solidFill>
                <a:latin typeface="Times New Roman" pitchFamily="18" charset="0"/>
                <a:cs typeface="Times New Roman" pitchFamily="18" charset="0"/>
              </a:rPr>
              <a:t> (</a:t>
            </a:r>
            <a:r>
              <a:rPr lang="ru-RU" sz="1400" dirty="0" err="1" smtClean="0">
                <a:solidFill>
                  <a:srgbClr val="FF0000"/>
                </a:solidFill>
                <a:latin typeface="Times New Roman" pitchFamily="18" charset="0"/>
                <a:cs typeface="Times New Roman" pitchFamily="18" charset="0"/>
              </a:rPr>
              <a:t>Муртазова</a:t>
            </a:r>
            <a:r>
              <a:rPr lang="ru-RU" sz="1400" dirty="0" smtClean="0">
                <a:solidFill>
                  <a:srgbClr val="FF0000"/>
                </a:solidFill>
                <a:latin typeface="Times New Roman" pitchFamily="18" charset="0"/>
                <a:cs typeface="Times New Roman" pitchFamily="18" charset="0"/>
              </a:rPr>
              <a:t>) ; [сост. Н. В. </a:t>
            </a:r>
            <a:r>
              <a:rPr lang="ru-RU" sz="1400" dirty="0" err="1" smtClean="0">
                <a:solidFill>
                  <a:srgbClr val="FF0000"/>
                </a:solidFill>
                <a:latin typeface="Times New Roman" pitchFamily="18" charset="0"/>
                <a:cs typeface="Times New Roman" pitchFamily="18" charset="0"/>
              </a:rPr>
              <a:t>Коломыцева</a:t>
            </a:r>
            <a:r>
              <a:rPr lang="ru-RU" sz="1400" dirty="0" smtClean="0">
                <a:solidFill>
                  <a:srgbClr val="FF0000"/>
                </a:solidFill>
                <a:latin typeface="Times New Roman" pitchFamily="18" charset="0"/>
                <a:cs typeface="Times New Roman" pitchFamily="18" charset="0"/>
              </a:rPr>
              <a:t>, инокиня Фотиния (Парфенова)]. - Псков, 2009.</a:t>
            </a:r>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lvl="0"/>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1027" name="Rectangle 3"/>
          <p:cNvSpPr>
            <a:spLocks noChangeArrowheads="1"/>
          </p:cNvSpPr>
          <p:nvPr/>
        </p:nvSpPr>
        <p:spPr bwMode="auto">
          <a:xfrm>
            <a:off x="971600" y="3429000"/>
            <a:ext cx="71642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lang="ru-RU" sz="1400" dirty="0" smtClean="0">
                <a:solidFill>
                  <a:srgbClr val="FF0000"/>
                </a:solidFill>
                <a:latin typeface="Times New Roman" pitchFamily="18" charset="0"/>
                <a:cs typeface="Times New Roman" pitchFamily="18" charset="0"/>
              </a:rPr>
              <a:t>5</a:t>
            </a:r>
            <a:r>
              <a:rPr kumimoji="0" lang="ru-RU" sz="1400" b="0" i="0" u="none" strike="noStrike" cap="none" normalizeH="0" baseline="0" dirty="0" smtClean="0">
                <a:ln>
                  <a:noFill/>
                </a:ln>
                <a:solidFill>
                  <a:srgbClr val="FF0000"/>
                </a:solidFill>
                <a:effectLst/>
                <a:latin typeface="Times New Roman" pitchFamily="18" charset="0"/>
                <a:cs typeface="Times New Roman" pitchFamily="18" charset="0"/>
              </a:rPr>
              <a:t>.Псковская энциклопедия // главный ред.-А.И. Лобачев. – изд. «Псковская энциклопедия», 2003.- 912с. : ил.</a:t>
            </a:r>
            <a:endParaRPr kumimoji="0" lang="ru-RU"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Прямоугольник 6"/>
          <p:cNvSpPr/>
          <p:nvPr/>
        </p:nvSpPr>
        <p:spPr>
          <a:xfrm>
            <a:off x="971600" y="3861048"/>
            <a:ext cx="7632848" cy="2154436"/>
          </a:xfrm>
          <a:prstGeom prst="rect">
            <a:avLst/>
          </a:prstGeom>
        </p:spPr>
        <p:txBody>
          <a:bodyPr wrap="square">
            <a:spAutoFit/>
          </a:bodyPr>
          <a:lstStyle/>
          <a:p>
            <a:pPr algn="just" eaLnBrk="0" hangingPunct="0">
              <a:defRPr/>
            </a:pPr>
            <a:r>
              <a:rPr lang="ru-RU" sz="1400" dirty="0" smtClean="0">
                <a:solidFill>
                  <a:srgbClr val="FF0000"/>
                </a:solidFill>
                <a:latin typeface="Times New Roman" pitchFamily="18" charset="0"/>
                <a:cs typeface="Times New Roman" pitchFamily="18" charset="0"/>
              </a:rPr>
              <a:t>6.Садово </a:t>
            </a:r>
            <a:r>
              <a:rPr lang="ru-RU" sz="1400" dirty="0" smtClean="0">
                <a:solidFill>
                  <a:srgbClr val="FF0000"/>
                </a:solidFill>
                <a:latin typeface="Times New Roman" pitchFamily="18" charset="0"/>
                <a:cs typeface="Times New Roman" pitchFamily="18" charset="0"/>
              </a:rPr>
              <a:t>- парковый </a:t>
            </a:r>
            <a:r>
              <a:rPr lang="ru-RU" sz="1400" dirty="0" smtClean="0">
                <a:solidFill>
                  <a:srgbClr val="FF0000"/>
                </a:solidFill>
                <a:latin typeface="Times New Roman" pitchFamily="18" charset="0"/>
                <a:cs typeface="Times New Roman" pitchFamily="18" charset="0"/>
              </a:rPr>
              <a:t>памятник.</a:t>
            </a:r>
            <a:r>
              <a:rPr lang="ru-RU" sz="1400" dirty="0" smtClean="0">
                <a:solidFill>
                  <a:srgbClr val="FF0000"/>
                </a:solidFill>
                <a:latin typeface="Times New Roman" pitchFamily="18" charset="0"/>
                <a:cs typeface="Times New Roman" pitchFamily="18" charset="0"/>
              </a:rPr>
              <a:t> Парк усадебный в д. Родовое</a:t>
            </a:r>
            <a:r>
              <a:rPr lang="en-US" sz="1400" dirty="0" smtClean="0">
                <a:solidFill>
                  <a:srgbClr val="FF0000"/>
                </a:solidFill>
                <a:latin typeface="Times New Roman" pitchFamily="18" charset="0"/>
                <a:cs typeface="Times New Roman" pitchFamily="18" charset="0"/>
              </a:rPr>
              <a:t> </a:t>
            </a:r>
            <a:r>
              <a:rPr lang="ru-RU" sz="1400" dirty="0" smtClean="0">
                <a:solidFill>
                  <a:srgbClr val="FF0000"/>
                </a:solidFill>
                <a:latin typeface="Times New Roman" pitchFamily="18" charset="0"/>
                <a:cs typeface="Times New Roman" pitchFamily="18" charset="0"/>
              </a:rPr>
              <a:t>[Электронный ресурс].- Режим доступа</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hlinkClick r:id="rId4"/>
              </a:rPr>
              <a:t>http</a:t>
            </a:r>
            <a:r>
              <a:rPr lang="en-US" sz="1400" dirty="0" smtClean="0">
                <a:latin typeface="Times New Roman" pitchFamily="18" charset="0"/>
                <a:cs typeface="Times New Roman" pitchFamily="18" charset="0"/>
                <a:hlinkClick r:id="rId4"/>
              </a:rPr>
              <a:t>://</a:t>
            </a:r>
            <a:r>
              <a:rPr lang="en-US" sz="1400" dirty="0" smtClean="0">
                <a:latin typeface="Times New Roman" pitchFamily="18" charset="0"/>
                <a:cs typeface="Times New Roman" pitchFamily="18" charset="0"/>
                <a:hlinkClick r:id="rId4"/>
              </a:rPr>
              <a:t>portal.pskovlib.ru/palkinskiy-rayon/krayevedenie</a:t>
            </a:r>
            <a:endParaRPr lang="ru-RU" sz="1400" dirty="0" smtClean="0">
              <a:latin typeface="Times New Roman" pitchFamily="18" charset="0"/>
              <a:ea typeface="Calibri" pitchFamily="34" charset="0"/>
              <a:cs typeface="Times New Roman" pitchFamily="18" charset="0"/>
            </a:endParaRPr>
          </a:p>
          <a:p>
            <a:pPr algn="just" eaLnBrk="0" hangingPunct="0">
              <a:defRPr/>
            </a:pPr>
            <a:r>
              <a:rPr lang="ru-RU" sz="1400" dirty="0" smtClean="0">
                <a:solidFill>
                  <a:srgbClr val="FF0000"/>
                </a:solidFill>
                <a:latin typeface="Times New Roman" pitchFamily="18" charset="0"/>
                <a:ea typeface="Calibri" pitchFamily="34" charset="0"/>
                <a:cs typeface="Times New Roman" pitchFamily="18" charset="0"/>
              </a:rPr>
              <a:t>7.Сборник </a:t>
            </a:r>
            <a:r>
              <a:rPr lang="ru-RU" sz="1400" dirty="0" smtClean="0">
                <a:solidFill>
                  <a:srgbClr val="FF0000"/>
                </a:solidFill>
                <a:latin typeface="Times New Roman" pitchFamily="18" charset="0"/>
                <a:ea typeface="Calibri" pitchFamily="34" charset="0"/>
                <a:cs typeface="Times New Roman" pitchFamily="18" charset="0"/>
              </a:rPr>
              <a:t>Московского архива Министерства юстиции», Т.5. М., 1913 г., с.190 – Писцовая книга по г.Пскову и его пригородам 1585-1587гг./Псков и его пригороды</a:t>
            </a:r>
            <a:r>
              <a:rPr lang="ru-RU" sz="1400" dirty="0" smtClean="0">
                <a:solidFill>
                  <a:srgbClr val="FF0000"/>
                </a:solidFill>
                <a:latin typeface="Times New Roman" pitchFamily="18" charset="0"/>
                <a:ea typeface="Calibri" pitchFamily="34" charset="0"/>
                <a:cs typeface="Times New Roman" pitchFamily="18" charset="0"/>
              </a:rPr>
              <a:t>./</a:t>
            </a:r>
            <a:r>
              <a:rPr lang="ru-RU" sz="1400" dirty="0" smtClean="0">
                <a:solidFill>
                  <a:srgbClr val="FF0000"/>
                </a:solidFill>
                <a:latin typeface="Times New Roman" pitchFamily="18" charset="0"/>
                <a:cs typeface="Times New Roman" pitchFamily="18" charset="0"/>
              </a:rPr>
              <a:t> </a:t>
            </a:r>
            <a:endParaRPr lang="ru-RU" sz="1400" dirty="0" smtClean="0">
              <a:solidFill>
                <a:srgbClr val="FF0000"/>
              </a:solidFill>
              <a:latin typeface="Times New Roman" pitchFamily="18" charset="0"/>
              <a:cs typeface="Times New Roman" pitchFamily="18" charset="0"/>
            </a:endParaRPr>
          </a:p>
          <a:p>
            <a:pPr algn="just" eaLnBrk="0" hangingPunct="0">
              <a:defRPr/>
            </a:pPr>
            <a:r>
              <a:rPr lang="ru-RU" sz="1400" dirty="0" smtClean="0">
                <a:solidFill>
                  <a:srgbClr val="FF0000"/>
                </a:solidFill>
                <a:latin typeface="Times New Roman" pitchFamily="18" charset="0"/>
                <a:cs typeface="Times New Roman" pitchFamily="18" charset="0"/>
              </a:rPr>
              <a:t>8.Шаталова роща. </a:t>
            </a:r>
            <a:r>
              <a:rPr lang="ru-RU" sz="1400" dirty="0" smtClean="0">
                <a:solidFill>
                  <a:srgbClr val="FF0000"/>
                </a:solidFill>
                <a:latin typeface="Times New Roman" pitchFamily="18" charset="0"/>
                <a:cs typeface="Times New Roman" pitchFamily="18" charset="0"/>
              </a:rPr>
              <a:t>[Электронный ресурс].- Режим </a:t>
            </a:r>
            <a:r>
              <a:rPr lang="ru-RU" sz="1400" dirty="0" smtClean="0">
                <a:solidFill>
                  <a:srgbClr val="FF0000"/>
                </a:solidFill>
                <a:latin typeface="Times New Roman" pitchFamily="18" charset="0"/>
                <a:cs typeface="Times New Roman" pitchFamily="18" charset="0"/>
              </a:rPr>
              <a:t>доступа</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hlinkClick r:id="rId5"/>
              </a:rPr>
              <a:t>http</a:t>
            </a:r>
            <a:r>
              <a:rPr lang="en-US" sz="1400" dirty="0" smtClean="0">
                <a:latin typeface="Times New Roman" pitchFamily="18" charset="0"/>
                <a:cs typeface="Times New Roman" pitchFamily="18" charset="0"/>
                <a:hlinkClick r:id="rId5"/>
              </a:rPr>
              <a:t>://</a:t>
            </a:r>
            <a:r>
              <a:rPr lang="en-US" sz="1400" dirty="0" smtClean="0">
                <a:latin typeface="Times New Roman" pitchFamily="18" charset="0"/>
                <a:cs typeface="Times New Roman" pitchFamily="18" charset="0"/>
                <a:hlinkClick r:id="rId5"/>
              </a:rPr>
              <a:t>portal.pskovlib.ru/palkinskiy-rayon/zapovednye-mesta</a:t>
            </a:r>
            <a:endParaRPr lang="ru-RU" sz="1400" dirty="0" smtClean="0">
              <a:latin typeface="Times New Roman" pitchFamily="18" charset="0"/>
              <a:cs typeface="Times New Roman" pitchFamily="18" charset="0"/>
            </a:endParaRPr>
          </a:p>
          <a:p>
            <a:pPr algn="just" eaLnBrk="0" hangingPunct="0">
              <a:defRPr/>
            </a:pPr>
            <a:endParaRPr lang="ru-RU" sz="1400" dirty="0" smtClean="0">
              <a:latin typeface="Times New Roman" pitchFamily="18" charset="0"/>
              <a:ea typeface="Calibri" pitchFamily="34" charset="0"/>
              <a:cs typeface="Times New Roman" pitchFamily="18" charset="0"/>
            </a:endParaRPr>
          </a:p>
          <a:p>
            <a:pPr algn="just" eaLnBrk="0" hangingPunct="0">
              <a:defRPr/>
            </a:pPr>
            <a:endParaRPr lang="ru-RU" dirty="0" smtClean="0">
              <a:latin typeface="Times New Roman" pitchFamily="18" charset="0"/>
              <a:ea typeface="Calibri" pitchFamily="34" charset="0"/>
              <a:cs typeface="Times New Roman" pitchFamily="18" charset="0"/>
            </a:endParaRPr>
          </a:p>
          <a:p>
            <a:pPr algn="just" eaLnBrk="0" hangingPunct="0">
              <a:defRPr/>
            </a:pPr>
            <a:endParaRPr lang="ru-RU" dirty="0">
              <a:ea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ty54nc\Desktop\SkyPr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Содержимое 5"/>
          <p:cNvSpPr>
            <a:spLocks noGrp="1"/>
          </p:cNvSpPr>
          <p:nvPr>
            <p:ph idx="1"/>
          </p:nvPr>
        </p:nvSpPr>
        <p:spPr>
          <a:xfrm>
            <a:off x="611560" y="1844824"/>
            <a:ext cx="7859216" cy="3921299"/>
          </a:xfrm>
        </p:spPr>
        <p:txBody>
          <a:bodyPr/>
          <a:lstStyle/>
          <a:p>
            <a:endParaRPr lang="ru-RU" dirty="0"/>
          </a:p>
        </p:txBody>
      </p:sp>
      <p:graphicFrame>
        <p:nvGraphicFramePr>
          <p:cNvPr id="7" name="Содержимое 4"/>
          <p:cNvGraphicFramePr>
            <a:graphicFrameLocks/>
          </p:cNvGraphicFramePr>
          <p:nvPr/>
        </p:nvGraphicFramePr>
        <p:xfrm>
          <a:off x="609600" y="1752601"/>
          <a:ext cx="7706816" cy="419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1619672" y="116632"/>
            <a:ext cx="609481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Маршрут экскурсии:</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ty54nc\Desktop\SkyPrint.jpg"/>
          <p:cNvPicPr>
            <a:picLocks noChangeAspect="1" noChangeArrowheads="1"/>
          </p:cNvPicPr>
          <p:nvPr/>
        </p:nvPicPr>
        <p:blipFill>
          <a:blip r:embed="rId2" cstate="print"/>
          <a:srcRect/>
          <a:stretch>
            <a:fillRect/>
          </a:stretch>
        </p:blipFill>
        <p:spPr bwMode="auto">
          <a:xfrm>
            <a:off x="0" y="0"/>
            <a:ext cx="9144000" cy="6853731"/>
          </a:xfrm>
          <a:prstGeom prst="rect">
            <a:avLst/>
          </a:prstGeom>
          <a:noFill/>
        </p:spPr>
      </p:pic>
      <p:grpSp>
        <p:nvGrpSpPr>
          <p:cNvPr id="9" name="Группа 8"/>
          <p:cNvGrpSpPr/>
          <p:nvPr/>
        </p:nvGrpSpPr>
        <p:grpSpPr>
          <a:xfrm>
            <a:off x="1475656" y="2564904"/>
            <a:ext cx="6592993" cy="1656184"/>
            <a:chOff x="0" y="0"/>
            <a:chExt cx="6591046" cy="1259004"/>
          </a:xfrm>
          <a:scene3d>
            <a:camera prst="orthographicFront"/>
            <a:lightRig rig="threePt" dir="t">
              <a:rot lat="0" lon="0" rev="7500000"/>
            </a:lightRig>
          </a:scene3d>
        </p:grpSpPr>
        <p:sp>
          <p:nvSpPr>
            <p:cNvPr id="10" name="Скругленный прямоугольник 9"/>
            <p:cNvSpPr/>
            <p:nvPr/>
          </p:nvSpPr>
          <p:spPr>
            <a:xfrm>
              <a:off x="0" y="0"/>
              <a:ext cx="6550793" cy="1259004"/>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Скругленный прямоугольник 4"/>
            <p:cNvSpPr/>
            <p:nvPr/>
          </p:nvSpPr>
          <p:spPr>
            <a:xfrm>
              <a:off x="143973" y="54739"/>
              <a:ext cx="6447073" cy="11852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b="1" i="0" kern="1200" baseline="0" dirty="0" smtClean="0">
                  <a:latin typeface="Times New Roman" pitchFamily="18" charset="0"/>
                  <a:cs typeface="Times New Roman" pitchFamily="18" charset="0"/>
                </a:rPr>
                <a:t>Имение</a:t>
              </a:r>
              <a:r>
                <a:rPr lang="ru-RU" sz="3000" b="1" i="0" kern="1200" baseline="0" dirty="0" smtClean="0">
                  <a:latin typeface="Times New Roman" pitchFamily="18" charset="0"/>
                </a:rPr>
                <a:t> Е.Е. Вагановой, </a:t>
              </a:r>
            </a:p>
            <a:p>
              <a:pPr lvl="0" algn="ctr" defTabSz="1333500">
                <a:lnSpc>
                  <a:spcPct val="90000"/>
                </a:lnSpc>
                <a:spcBef>
                  <a:spcPct val="0"/>
                </a:spcBef>
                <a:spcAft>
                  <a:spcPct val="35000"/>
                </a:spcAft>
              </a:pPr>
              <a:r>
                <a:rPr lang="ru-RU" sz="3000" b="1" i="0" kern="1200" baseline="0" dirty="0" smtClean="0">
                  <a:latin typeface="Times New Roman" pitchFamily="18" charset="0"/>
                </a:rPr>
                <a:t>«Майский союз»</a:t>
              </a:r>
              <a:endParaRPr lang="ru-RU" sz="3000" b="1" i="0" kern="1200" baseline="0" dirty="0">
                <a:latin typeface="Times New Roman" pitchFamily="18" charset="0"/>
              </a:endParaRPr>
            </a:p>
          </p:txBody>
        </p:sp>
      </p:grpSp>
      <p:pic>
        <p:nvPicPr>
          <p:cNvPr id="12" name="Picture 3" descr="C:\Users\ty54nc\Desktop\Библиотека года 2017\Усадьба Вагановых.jpg"/>
          <p:cNvPicPr>
            <a:picLocks noChangeAspect="1" noChangeArrowheads="1"/>
          </p:cNvPicPr>
          <p:nvPr/>
        </p:nvPicPr>
        <p:blipFill>
          <a:blip r:embed="rId3" cstate="print"/>
          <a:srcRect/>
          <a:stretch>
            <a:fillRect/>
          </a:stretch>
        </p:blipFill>
        <p:spPr bwMode="auto">
          <a:xfrm>
            <a:off x="323528" y="4293096"/>
            <a:ext cx="3062046" cy="2190384"/>
          </a:xfrm>
          <a:prstGeom prst="rect">
            <a:avLst/>
          </a:prstGeom>
          <a:ln>
            <a:noFill/>
          </a:ln>
          <a:effectLst>
            <a:softEdge rad="112500"/>
          </a:effectLst>
        </p:spPr>
      </p:pic>
      <p:sp>
        <p:nvSpPr>
          <p:cNvPr id="14" name="Выгнутая вверх стрелка 13"/>
          <p:cNvSpPr/>
          <p:nvPr/>
        </p:nvSpPr>
        <p:spPr>
          <a:xfrm rot="3255611">
            <a:off x="4896731" y="386653"/>
            <a:ext cx="2297264" cy="1799809"/>
          </a:xfrm>
          <a:prstGeom prst="curvedDownArrow">
            <a:avLst>
              <a:gd name="adj1" fmla="val 26328"/>
              <a:gd name="adj2" fmla="val 50000"/>
              <a:gd name="adj3" fmla="val 37764"/>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4" name="Рисунок 3" descr="фон.jpg"/>
          <p:cNvPicPr>
            <a:picLocks noChangeAspect="1"/>
          </p:cNvPicPr>
          <p:nvPr/>
        </p:nvPicPr>
        <p:blipFill>
          <a:blip r:embed="rId2" cstate="print">
            <a:duotone>
              <a:prstClr val="black"/>
              <a:srgbClr val="339966">
                <a:tint val="45000"/>
                <a:satMod val="400000"/>
              </a:srgbClr>
            </a:duotone>
          </a:blip>
          <a:stretch>
            <a:fillRect/>
          </a:stretch>
        </p:blipFill>
        <p:spPr>
          <a:xfrm>
            <a:off x="0" y="0"/>
            <a:ext cx="9144000" cy="6858000"/>
          </a:xfrm>
          <a:prstGeom prst="rect">
            <a:avLst/>
          </a:prstGeom>
        </p:spPr>
      </p:pic>
      <p:sp>
        <p:nvSpPr>
          <p:cNvPr id="13317" name="Прямоугольник 6"/>
          <p:cNvSpPr>
            <a:spLocks noChangeArrowheads="1"/>
          </p:cNvSpPr>
          <p:nvPr/>
        </p:nvSpPr>
        <p:spPr bwMode="auto">
          <a:xfrm>
            <a:off x="428625" y="3714750"/>
            <a:ext cx="8358188" cy="307975"/>
          </a:xfrm>
          <a:prstGeom prst="rect">
            <a:avLst/>
          </a:prstGeom>
          <a:noFill/>
          <a:ln w="9525">
            <a:noFill/>
            <a:miter lim="800000"/>
            <a:headEnd/>
            <a:tailEnd/>
          </a:ln>
        </p:spPr>
        <p:txBody>
          <a:bodyPr>
            <a:spAutoFit/>
          </a:bodyPr>
          <a:lstStyle/>
          <a:p>
            <a:pPr algn="just" eaLnBrk="0" hangingPunct="0"/>
            <a:r>
              <a:rPr lang="ru-RU" sz="1400">
                <a:latin typeface="Calibri" pitchFamily="34" charset="0"/>
                <a:ea typeface="Calibri" pitchFamily="34" charset="0"/>
                <a:cs typeface="Times New Roman" pitchFamily="18" charset="0"/>
              </a:rPr>
              <a:t>	</a:t>
            </a:r>
          </a:p>
        </p:txBody>
      </p:sp>
      <p:sp>
        <p:nvSpPr>
          <p:cNvPr id="13318" name="Прямоугольник 7"/>
          <p:cNvSpPr>
            <a:spLocks noChangeArrowheads="1"/>
          </p:cNvSpPr>
          <p:nvPr/>
        </p:nvSpPr>
        <p:spPr bwMode="auto">
          <a:xfrm>
            <a:off x="3131840" y="332656"/>
            <a:ext cx="4929188" cy="461962"/>
          </a:xfrm>
          <a:prstGeom prst="rect">
            <a:avLst/>
          </a:prstGeom>
          <a:noFill/>
          <a:ln w="9525">
            <a:noFill/>
            <a:miter lim="800000"/>
            <a:headEnd/>
            <a:tailEnd/>
          </a:ln>
        </p:spPr>
        <p:txBody>
          <a:bodyPr>
            <a:spAutoFit/>
          </a:bodyPr>
          <a:lstStyle/>
          <a:p>
            <a:pPr algn="ctr" eaLnBrk="0" hangingPunct="0"/>
            <a:r>
              <a:rPr lang="ru-RU" sz="2400" b="1" dirty="0">
                <a:solidFill>
                  <a:srgbClr val="FF0000"/>
                </a:solidFill>
                <a:latin typeface="Times New Roman" pitchFamily="18" charset="0"/>
                <a:ea typeface="Calibri" pitchFamily="34" charset="0"/>
                <a:cs typeface="Times New Roman" pitchFamily="18" charset="0"/>
              </a:rPr>
              <a:t>Ваганова Елизавета  Евгеньевна.</a:t>
            </a:r>
          </a:p>
        </p:txBody>
      </p:sp>
      <p:sp>
        <p:nvSpPr>
          <p:cNvPr id="13319" name="TextBox 12"/>
          <p:cNvSpPr txBox="1">
            <a:spLocks noChangeArrowheads="1"/>
          </p:cNvSpPr>
          <p:nvPr/>
        </p:nvSpPr>
        <p:spPr bwMode="auto">
          <a:xfrm>
            <a:off x="2428875" y="785813"/>
            <a:ext cx="6357938" cy="2308225"/>
          </a:xfrm>
          <a:prstGeom prst="rect">
            <a:avLst/>
          </a:prstGeom>
          <a:noFill/>
          <a:ln w="9525">
            <a:noFill/>
            <a:miter lim="800000"/>
            <a:headEnd/>
            <a:tailEnd/>
          </a:ln>
        </p:spPr>
        <p:txBody>
          <a:bodyPr>
            <a:spAutoFit/>
          </a:bodyPr>
          <a:lstStyle/>
          <a:p>
            <a:pPr algn="just"/>
            <a:r>
              <a:rPr lang="ru-RU"/>
              <a:t>	</a:t>
            </a:r>
            <a:r>
              <a:rPr lang="ru-RU" sz="1400">
                <a:latin typeface="Times New Roman" pitchFamily="18" charset="0"/>
                <a:cs typeface="Times New Roman" pitchFamily="18" charset="0"/>
              </a:rPr>
              <a:t>Ваганова Е.Е. родилась в 1840 году в дворянской семье. Родители назвали её в честь бабушки Елизаветой. Так называлось и их имение, расположенное на берегу реки Многи недалеко от погоста Чирского и станции Черской. </a:t>
            </a:r>
          </a:p>
          <a:p>
            <a:pPr algn="just"/>
            <a:r>
              <a:rPr lang="ru-RU" sz="1400">
                <a:latin typeface="Times New Roman" pitchFamily="18" charset="0"/>
                <a:cs typeface="Times New Roman" pitchFamily="18" charset="0"/>
              </a:rPr>
              <a:t>	Ваганова Е.Е. занималась общественной деятельностью, в 1865 году стала одной из учредительниц Псковского женского благотворительного общества, затем организовала Лобановскую сельскую пожарную дружину. </a:t>
            </a:r>
          </a:p>
          <a:p>
            <a:pPr algn="just"/>
            <a:r>
              <a:rPr lang="ru-RU" sz="1400">
                <a:latin typeface="Times New Roman" pitchFamily="18" charset="0"/>
                <a:cs typeface="Times New Roman" pitchFamily="18" charset="0"/>
              </a:rPr>
              <a:t>	С конца </a:t>
            </a:r>
            <a:r>
              <a:rPr lang="en-US" sz="1400">
                <a:latin typeface="Times New Roman" pitchFamily="18" charset="0"/>
                <a:cs typeface="Times New Roman" pitchFamily="18" charset="0"/>
              </a:rPr>
              <a:t>XIX</a:t>
            </a:r>
            <a:r>
              <a:rPr lang="ru-RU" sz="1400">
                <a:latin typeface="Times New Roman" pitchFamily="18" charset="0"/>
                <a:cs typeface="Times New Roman" pitchFamily="18" charset="0"/>
              </a:rPr>
              <a:t> в Черской волости существовало уникальное, единственное в России детское экологическое общество «Майский союз». Оно было создано в 1898 году владелицей имения Елизаветино Вагановой Е.Е.</a:t>
            </a:r>
          </a:p>
        </p:txBody>
      </p:sp>
      <p:sp>
        <p:nvSpPr>
          <p:cNvPr id="13320" name="TextBox 13"/>
          <p:cNvSpPr txBox="1">
            <a:spLocks noChangeArrowheads="1"/>
          </p:cNvSpPr>
          <p:nvPr/>
        </p:nvSpPr>
        <p:spPr bwMode="auto">
          <a:xfrm>
            <a:off x="357188" y="3195638"/>
            <a:ext cx="6643687" cy="3662362"/>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	</a:t>
            </a:r>
            <a:r>
              <a:rPr lang="ru-RU" sz="1400">
                <a:latin typeface="Times New Roman" pitchFamily="18" charset="0"/>
                <a:cs typeface="Times New Roman" pitchFamily="18" charset="0"/>
              </a:rPr>
              <a:t>В обществе участвовали только мальчики из имения Елизаветино и из соседних деревень. Вначале их было всего 26, но со временем Союз включал более 500 подростков из 47 деревень. Цели Союза были исключительно  экологическими и прививали любовь к природе.  Они занимались посадкой деревьев, оберегали птичьи гнёзда, читали книги и ставили спектакли о живой природе. По требованию Министерства внутренних дел при регистрации общества его название было изменено на «Ласточку».  На знамени общества Е.Е.Ваганова вышила изображение ласточки, дети на своих головных уборах  носили вырезанные из жести изображения ласточки. </a:t>
            </a:r>
          </a:p>
          <a:p>
            <a:pPr algn="just"/>
            <a:r>
              <a:rPr lang="ru-RU" sz="1400">
                <a:latin typeface="Times New Roman" pitchFamily="18" charset="0"/>
                <a:cs typeface="Times New Roman" pitchFamily="18" charset="0"/>
              </a:rPr>
              <a:t>	К сожалению, последователей у Вагановой не было и елизаветинский детский союз так и остался редчайшим явлением во всей России. Детей из «Ласточки» представляли самому Николаю </a:t>
            </a:r>
            <a:r>
              <a:rPr lang="en-US" sz="1400">
                <a:latin typeface="Times New Roman" pitchFamily="18" charset="0"/>
                <a:cs typeface="Times New Roman" pitchFamily="18" charset="0"/>
              </a:rPr>
              <a:t>II</a:t>
            </a:r>
            <a:r>
              <a:rPr lang="ru-RU" sz="1400">
                <a:latin typeface="Times New Roman" pitchFamily="18" charset="0"/>
                <a:cs typeface="Times New Roman" pitchFamily="18" charset="0"/>
              </a:rPr>
              <a:t> и императрице Александре Фёдоровне. Представление детей императору состоялось во дворе Поганкиных палат в Пскове, куда он приехал в 1903 году. </a:t>
            </a:r>
          </a:p>
          <a:p>
            <a:pPr algn="just"/>
            <a:endParaRPr lang="ru-RU" sz="1400">
              <a:latin typeface="Times New Roman" pitchFamily="18" charset="0"/>
              <a:cs typeface="Times New Roman" pitchFamily="18" charset="0"/>
            </a:endParaRPr>
          </a:p>
          <a:p>
            <a:endParaRPr lang="ru-RU"/>
          </a:p>
        </p:txBody>
      </p:sp>
      <p:pic>
        <p:nvPicPr>
          <p:cNvPr id="13321" name="Picture 4" descr="f6-2a"/>
          <p:cNvPicPr>
            <a:picLocks noChangeAspect="1" noChangeArrowheads="1"/>
          </p:cNvPicPr>
          <p:nvPr/>
        </p:nvPicPr>
        <p:blipFill>
          <a:blip r:embed="rId3" cstate="print"/>
          <a:srcRect t="2325" b="4649"/>
          <a:stretch>
            <a:fillRect/>
          </a:stretch>
        </p:blipFill>
        <p:spPr bwMode="auto">
          <a:xfrm>
            <a:off x="500063" y="428625"/>
            <a:ext cx="1797050" cy="2857500"/>
          </a:xfrm>
          <a:prstGeom prst="rect">
            <a:avLst/>
          </a:prstGeom>
          <a:noFill/>
          <a:ln w="9525">
            <a:noFill/>
            <a:miter lim="800000"/>
            <a:headEnd/>
            <a:tailEnd/>
          </a:ln>
        </p:spPr>
      </p:pic>
      <p:pic>
        <p:nvPicPr>
          <p:cNvPr id="16" name="Picture 4" descr="f8-1"/>
          <p:cNvPicPr>
            <a:picLocks noChangeAspect="1" noChangeArrowheads="1"/>
          </p:cNvPicPr>
          <p:nvPr/>
        </p:nvPicPr>
        <p:blipFill>
          <a:blip r:embed="rId4" cstate="print"/>
          <a:srcRect l="12281" t="15814" r="17543" b="5121"/>
          <a:stretch>
            <a:fillRect/>
          </a:stretch>
        </p:blipFill>
        <p:spPr bwMode="auto">
          <a:xfrm>
            <a:off x="7072330" y="3071810"/>
            <a:ext cx="1714507" cy="3000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endParaRPr lang="ru-RU" smtClean="0"/>
          </a:p>
        </p:txBody>
      </p:sp>
      <p:sp>
        <p:nvSpPr>
          <p:cNvPr id="14339" name="Содержимое 2"/>
          <p:cNvSpPr>
            <a:spLocks noGrp="1"/>
          </p:cNvSpPr>
          <p:nvPr>
            <p:ph idx="1"/>
          </p:nvPr>
        </p:nvSpPr>
        <p:spPr/>
        <p:txBody>
          <a:bodyPr/>
          <a:lstStyle/>
          <a:p>
            <a:endParaRPr lang="ru-RU" smtClean="0"/>
          </a:p>
        </p:txBody>
      </p:sp>
      <p:pic>
        <p:nvPicPr>
          <p:cNvPr id="4" name="Рисунок 3" descr="фон.jpg"/>
          <p:cNvPicPr>
            <a:picLocks noChangeAspect="1"/>
          </p:cNvPicPr>
          <p:nvPr/>
        </p:nvPicPr>
        <p:blipFill>
          <a:blip r:embed="rId2" cstate="print">
            <a:duotone>
              <a:prstClr val="black"/>
              <a:srgbClr val="339966">
                <a:tint val="45000"/>
                <a:satMod val="400000"/>
              </a:srgbClr>
            </a:duotone>
          </a:blip>
          <a:stretch>
            <a:fillRect/>
          </a:stretch>
        </p:blipFill>
        <p:spPr>
          <a:xfrm>
            <a:off x="0" y="0"/>
            <a:ext cx="9144000" cy="6858000"/>
          </a:xfrm>
          <a:prstGeom prst="rect">
            <a:avLst/>
          </a:prstGeom>
        </p:spPr>
      </p:pic>
      <p:pic>
        <p:nvPicPr>
          <p:cNvPr id="14341" name="Picture 4" descr="f5-1"/>
          <p:cNvPicPr>
            <a:picLocks noChangeAspect="1" noChangeArrowheads="1"/>
          </p:cNvPicPr>
          <p:nvPr/>
        </p:nvPicPr>
        <p:blipFill>
          <a:blip r:embed="rId3" cstate="print"/>
          <a:srcRect/>
          <a:stretch>
            <a:fillRect/>
          </a:stretch>
        </p:blipFill>
        <p:spPr bwMode="auto">
          <a:xfrm>
            <a:off x="357188" y="428625"/>
            <a:ext cx="3714750" cy="29400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857375" y="3571875"/>
            <a:ext cx="4148138" cy="2928938"/>
          </a:xfrm>
          <a:prstGeom prst="rect">
            <a:avLst/>
          </a:prstGeom>
          <a:ln>
            <a:noFill/>
          </a:ln>
          <a:effectLst>
            <a:outerShdw blurRad="190500" algn="tl" rotWithShape="0">
              <a:srgbClr val="000000">
                <a:alpha val="70000"/>
              </a:srgbClr>
            </a:outerShdw>
          </a:effectLst>
        </p:spPr>
      </p:pic>
      <p:pic>
        <p:nvPicPr>
          <p:cNvPr id="14343" name="Picture 4" descr="f11-1"/>
          <p:cNvPicPr>
            <a:picLocks noChangeAspect="1" noChangeArrowheads="1"/>
          </p:cNvPicPr>
          <p:nvPr/>
        </p:nvPicPr>
        <p:blipFill>
          <a:blip r:embed="rId5" cstate="print"/>
          <a:srcRect/>
          <a:stretch>
            <a:fillRect/>
          </a:stretch>
        </p:blipFill>
        <p:spPr bwMode="auto">
          <a:xfrm>
            <a:off x="4857750" y="428625"/>
            <a:ext cx="4048125" cy="2941638"/>
          </a:xfrm>
          <a:prstGeom prst="rect">
            <a:avLst/>
          </a:prstGeom>
          <a:noFill/>
          <a:ln w="9525">
            <a:noFill/>
            <a:miter lim="800000"/>
            <a:headEnd/>
            <a:tailEnd/>
          </a:ln>
        </p:spPr>
      </p:pic>
      <p:sp>
        <p:nvSpPr>
          <p:cNvPr id="14344" name="TextBox 7"/>
          <p:cNvSpPr txBox="1">
            <a:spLocks noChangeArrowheads="1"/>
          </p:cNvSpPr>
          <p:nvPr/>
        </p:nvSpPr>
        <p:spPr bwMode="auto">
          <a:xfrm>
            <a:off x="5715000" y="5143500"/>
            <a:ext cx="2714625" cy="523875"/>
          </a:xfrm>
          <a:prstGeom prst="rect">
            <a:avLst/>
          </a:prstGeom>
          <a:noFill/>
          <a:ln w="9525">
            <a:noFill/>
            <a:miter lim="800000"/>
            <a:headEnd/>
            <a:tailEnd/>
          </a:ln>
        </p:spPr>
        <p:txBody>
          <a:bodyPr>
            <a:spAutoFit/>
          </a:bodyPr>
          <a:lstStyle/>
          <a:p>
            <a:pPr algn="ctr"/>
            <a:r>
              <a:rPr lang="ru-RU" sz="1400">
                <a:latin typeface="Times New Roman" pitchFamily="18" charset="0"/>
                <a:cs typeface="Times New Roman" pitchFamily="18" charset="0"/>
              </a:rPr>
              <a:t>Из фотоархива</a:t>
            </a:r>
          </a:p>
          <a:p>
            <a:pPr algn="ctr"/>
            <a:r>
              <a:rPr lang="ru-RU" sz="1400">
                <a:latin typeface="Times New Roman" pitchFamily="18" charset="0"/>
                <a:cs typeface="Times New Roman" pitchFamily="18" charset="0"/>
              </a:rPr>
              <a:t> Екатерины  Мусиновой</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endParaRPr lang="ru-RU" smtClean="0"/>
          </a:p>
        </p:txBody>
      </p:sp>
      <p:sp>
        <p:nvSpPr>
          <p:cNvPr id="14339" name="Содержимое 2"/>
          <p:cNvSpPr>
            <a:spLocks noGrp="1"/>
          </p:cNvSpPr>
          <p:nvPr>
            <p:ph idx="1"/>
          </p:nvPr>
        </p:nvSpPr>
        <p:spPr/>
        <p:txBody>
          <a:bodyPr/>
          <a:lstStyle/>
          <a:p>
            <a:endParaRPr lang="ru-RU" smtClean="0"/>
          </a:p>
        </p:txBody>
      </p:sp>
      <p:pic>
        <p:nvPicPr>
          <p:cNvPr id="4" name="Рисунок 3" descr="фон.jpg"/>
          <p:cNvPicPr>
            <a:picLocks noChangeAspect="1"/>
          </p:cNvPicPr>
          <p:nvPr/>
        </p:nvPicPr>
        <p:blipFill>
          <a:blip r:embed="rId2" cstate="print">
            <a:duotone>
              <a:prstClr val="black"/>
              <a:srgbClr val="339966">
                <a:tint val="45000"/>
                <a:satMod val="400000"/>
              </a:srgbClr>
            </a:duotone>
          </a:blip>
          <a:stretch>
            <a:fillRect/>
          </a:stretch>
        </p:blipFill>
        <p:spPr>
          <a:xfrm>
            <a:off x="0" y="0"/>
            <a:ext cx="9144000" cy="6858000"/>
          </a:xfrm>
          <a:prstGeom prst="rect">
            <a:avLst/>
          </a:prstGeom>
        </p:spPr>
      </p:pic>
      <p:pic>
        <p:nvPicPr>
          <p:cNvPr id="9" name="Picture 2" descr="C:\Users\ty54nc\Desktop\Библиотека года 2017\Содружество книги и театра 2013.jpg"/>
          <p:cNvPicPr>
            <a:picLocks noChangeAspect="1" noChangeArrowheads="1"/>
          </p:cNvPicPr>
          <p:nvPr/>
        </p:nvPicPr>
        <p:blipFill>
          <a:blip r:embed="rId3" cstate="print"/>
          <a:srcRect/>
          <a:stretch>
            <a:fillRect/>
          </a:stretch>
        </p:blipFill>
        <p:spPr bwMode="auto">
          <a:xfrm>
            <a:off x="5508104" y="4221088"/>
            <a:ext cx="2589227" cy="1844824"/>
          </a:xfrm>
          <a:prstGeom prst="rect">
            <a:avLst/>
          </a:prstGeom>
          <a:noFill/>
        </p:spPr>
      </p:pic>
      <p:sp>
        <p:nvSpPr>
          <p:cNvPr id="10" name="Прямоугольник 9"/>
          <p:cNvSpPr/>
          <p:nvPr/>
        </p:nvSpPr>
        <p:spPr>
          <a:xfrm>
            <a:off x="251520" y="260648"/>
            <a:ext cx="5616624" cy="5632311"/>
          </a:xfrm>
          <a:prstGeom prst="rect">
            <a:avLst/>
          </a:prstGeom>
        </p:spPr>
        <p:txBody>
          <a:bodyPr wrap="square">
            <a:spAutoFit/>
          </a:bodyPr>
          <a:lstStyle/>
          <a:p>
            <a:pPr lvl="0" fontAlgn="base">
              <a:spcBef>
                <a:spcPct val="0"/>
              </a:spcBef>
              <a:spcAft>
                <a:spcPct val="0"/>
              </a:spcAft>
            </a:pPr>
            <a:r>
              <a:rPr lang="ru-RU" sz="1400" dirty="0" smtClean="0">
                <a:solidFill>
                  <a:srgbClr val="333333"/>
                </a:solidFill>
                <a:latin typeface="Arial" pitchFamily="34" charset="0"/>
                <a:ea typeface="Times New Roman" pitchFamily="18" charset="0"/>
                <a:cs typeface="Arial" pitchFamily="34" charset="0"/>
              </a:rPr>
              <a:t>    </a:t>
            </a:r>
            <a:r>
              <a:rPr lang="ru-RU" sz="1400" dirty="0" smtClean="0">
                <a:solidFill>
                  <a:srgbClr val="333333"/>
                </a:solidFill>
                <a:latin typeface="Times New Roman" pitchFamily="18" charset="0"/>
                <a:ea typeface="Times New Roman" pitchFamily="18" charset="0"/>
                <a:cs typeface="Times New Roman" pitchFamily="18" charset="0"/>
              </a:rPr>
              <a:t>В России инициативу впервые поддержала Елизавета Евгеньевна Ваганова. В </a:t>
            </a:r>
            <a:r>
              <a:rPr lang="ru-RU" sz="1400" b="1" dirty="0" smtClean="0">
                <a:solidFill>
                  <a:srgbClr val="333333"/>
                </a:solidFill>
                <a:latin typeface="Times New Roman" pitchFamily="18" charset="0"/>
                <a:ea typeface="Times New Roman" pitchFamily="18" charset="0"/>
                <a:cs typeface="Times New Roman" pitchFamily="18" charset="0"/>
              </a:rPr>
              <a:t>мае 1898 года</a:t>
            </a:r>
            <a:r>
              <a:rPr lang="ru-RU" sz="1400" dirty="0" smtClean="0">
                <a:solidFill>
                  <a:srgbClr val="333333"/>
                </a:solidFill>
                <a:latin typeface="Times New Roman" pitchFamily="18" charset="0"/>
                <a:ea typeface="Times New Roman" pitchFamily="18" charset="0"/>
                <a:cs typeface="Times New Roman" pitchFamily="18" charset="0"/>
              </a:rPr>
              <a:t> в </a:t>
            </a:r>
            <a:r>
              <a:rPr lang="ru-RU" sz="1400" dirty="0" err="1" smtClean="0">
                <a:solidFill>
                  <a:srgbClr val="333333"/>
                </a:solidFill>
                <a:latin typeface="Times New Roman" pitchFamily="18" charset="0"/>
                <a:ea typeface="Times New Roman" pitchFamily="18" charset="0"/>
                <a:cs typeface="Times New Roman" pitchFamily="18" charset="0"/>
              </a:rPr>
              <a:t>Елизаветине</a:t>
            </a:r>
            <a:r>
              <a:rPr lang="ru-RU" sz="1400" dirty="0" smtClean="0">
                <a:solidFill>
                  <a:srgbClr val="333333"/>
                </a:solidFill>
                <a:latin typeface="Times New Roman" pitchFamily="18" charset="0"/>
                <a:ea typeface="Times New Roman" pitchFamily="18" charset="0"/>
                <a:cs typeface="Times New Roman" pitchFamily="18" charset="0"/>
              </a:rPr>
              <a:t> на барском дворе, украшенном аккуратными газонами, собралась толпа крестьянских мальчишек-школьников из окрестных деревень. Речка </a:t>
            </a:r>
            <a:r>
              <a:rPr lang="ru-RU" sz="1400" dirty="0" err="1" smtClean="0">
                <a:solidFill>
                  <a:srgbClr val="333333"/>
                </a:solidFill>
                <a:latin typeface="Times New Roman" pitchFamily="18" charset="0"/>
                <a:ea typeface="Times New Roman" pitchFamily="18" charset="0"/>
                <a:cs typeface="Times New Roman" pitchFamily="18" charset="0"/>
              </a:rPr>
              <a:t>Многа</a:t>
            </a:r>
            <a:r>
              <a:rPr lang="ru-RU" sz="1400" dirty="0" smtClean="0">
                <a:solidFill>
                  <a:srgbClr val="333333"/>
                </a:solidFill>
                <a:latin typeface="Times New Roman" pitchFamily="18" charset="0"/>
                <a:ea typeface="Times New Roman" pitchFamily="18" charset="0"/>
                <a:cs typeface="Times New Roman" pitchFamily="18" charset="0"/>
              </a:rPr>
              <a:t> дугой живописно огибала старый господский дом с новеньким флигелем и садом. Хозяйка доходчиво объяснила детям, зачем создается «</a:t>
            </a:r>
            <a:r>
              <a:rPr lang="ru-RU" sz="1400" b="1" dirty="0" smtClean="0">
                <a:solidFill>
                  <a:srgbClr val="333333"/>
                </a:solidFill>
                <a:latin typeface="Times New Roman" pitchFamily="18" charset="0"/>
                <a:ea typeface="Times New Roman" pitchFamily="18" charset="0"/>
                <a:cs typeface="Times New Roman" pitchFamily="18" charset="0"/>
              </a:rPr>
              <a:t>Майский союз</a:t>
            </a:r>
            <a:r>
              <a:rPr lang="ru-RU" sz="1400" dirty="0" smtClean="0">
                <a:solidFill>
                  <a:srgbClr val="333333"/>
                </a:solidFill>
                <a:latin typeface="Times New Roman" pitchFamily="18" charset="0"/>
                <a:ea typeface="Times New Roman" pitchFamily="18" charset="0"/>
                <a:cs typeface="Times New Roman" pitchFamily="18" charset="0"/>
              </a:rPr>
              <a:t>» и какие обязанности они добровольно примут на себя, если вступят в него. Эти обязательства из семи пунктов были отпечатаны на небольших листках и розданы ребятам.</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Вот  они:</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1. </a:t>
            </a:r>
            <a:r>
              <a:rPr lang="ru-RU" sz="1400" b="1" dirty="0" smtClean="0">
                <a:solidFill>
                  <a:srgbClr val="333333"/>
                </a:solidFill>
                <a:latin typeface="Times New Roman" pitchFamily="18" charset="0"/>
                <a:ea typeface="Times New Roman" pitchFamily="18" charset="0"/>
                <a:cs typeface="Times New Roman" pitchFamily="18" charset="0"/>
              </a:rPr>
              <a:t>Не обращаться дурно с животными и не мучить их</a:t>
            </a:r>
            <a:r>
              <a:rPr lang="ru-RU" sz="1400" dirty="0" smtClean="0">
                <a:solidFill>
                  <a:srgbClr val="333333"/>
                </a:solidFill>
                <a:latin typeface="Times New Roman" pitchFamily="18" charset="0"/>
                <a:ea typeface="Times New Roman" pitchFamily="18" charset="0"/>
                <a:cs typeface="Times New Roman" pitchFamily="18" charset="0"/>
              </a:rPr>
              <a:t>.</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2. </a:t>
            </a:r>
            <a:r>
              <a:rPr lang="ru-RU" sz="1400" b="1" dirty="0" smtClean="0">
                <a:solidFill>
                  <a:srgbClr val="333333"/>
                </a:solidFill>
                <a:latin typeface="Times New Roman" pitchFamily="18" charset="0"/>
                <a:ea typeface="Times New Roman" pitchFamily="18" charset="0"/>
                <a:cs typeface="Times New Roman" pitchFamily="18" charset="0"/>
              </a:rPr>
              <a:t>Всех птиц, кроме хищных, а разно и их птенцов, всячески беречь и защищать</a:t>
            </a:r>
            <a:r>
              <a:rPr lang="ru-RU" sz="1400" dirty="0" smtClean="0">
                <a:solidFill>
                  <a:srgbClr val="333333"/>
                </a:solidFill>
                <a:latin typeface="Times New Roman" pitchFamily="18" charset="0"/>
                <a:ea typeface="Times New Roman" pitchFamily="18" charset="0"/>
                <a:cs typeface="Times New Roman" pitchFamily="18" charset="0"/>
              </a:rPr>
              <a:t>.</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3. </a:t>
            </a:r>
            <a:r>
              <a:rPr lang="ru-RU" sz="1400" b="1" dirty="0" smtClean="0">
                <a:solidFill>
                  <a:srgbClr val="333333"/>
                </a:solidFill>
                <a:latin typeface="Times New Roman" pitchFamily="18" charset="0"/>
                <a:ea typeface="Times New Roman" pitchFamily="18" charset="0"/>
                <a:cs typeface="Times New Roman" pitchFamily="18" charset="0"/>
              </a:rPr>
              <a:t>Гнезд их не разорять, яиц из гнезд не брать и никаким другим образом не беспокоить их</a:t>
            </a:r>
            <a:r>
              <a:rPr lang="ru-RU" sz="1400" dirty="0" smtClean="0">
                <a:solidFill>
                  <a:srgbClr val="333333"/>
                </a:solidFill>
                <a:latin typeface="Times New Roman" pitchFamily="18" charset="0"/>
                <a:ea typeface="Times New Roman" pitchFamily="18" charset="0"/>
                <a:cs typeface="Times New Roman" pitchFamily="18" charset="0"/>
              </a:rPr>
              <a:t>.</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4. </a:t>
            </a:r>
            <a:r>
              <a:rPr lang="ru-RU" sz="1400" b="1" dirty="0" smtClean="0">
                <a:solidFill>
                  <a:srgbClr val="333333"/>
                </a:solidFill>
                <a:latin typeface="Times New Roman" pitchFamily="18" charset="0"/>
                <a:ea typeface="Times New Roman" pitchFamily="18" charset="0"/>
                <a:cs typeface="Times New Roman" pitchFamily="18" charset="0"/>
              </a:rPr>
              <a:t>Не убивать и не ранить их ни бросанием в них камней, ни </a:t>
            </a:r>
            <a:r>
              <a:rPr lang="ru-RU" sz="1400" b="1" dirty="0" err="1" smtClean="0">
                <a:solidFill>
                  <a:srgbClr val="333333"/>
                </a:solidFill>
                <a:latin typeface="Times New Roman" pitchFamily="18" charset="0"/>
                <a:ea typeface="Times New Roman" pitchFamily="18" charset="0"/>
                <a:cs typeface="Times New Roman" pitchFamily="18" charset="0"/>
              </a:rPr>
              <a:t>стрелянием</a:t>
            </a:r>
            <a:r>
              <a:rPr lang="ru-RU" sz="1400" b="1" dirty="0" smtClean="0">
                <a:solidFill>
                  <a:srgbClr val="333333"/>
                </a:solidFill>
                <a:latin typeface="Times New Roman" pitchFamily="18" charset="0"/>
                <a:ea typeface="Times New Roman" pitchFamily="18" charset="0"/>
                <a:cs typeface="Times New Roman" pitchFamily="18" charset="0"/>
              </a:rPr>
              <a:t> в них из ружей и луков</a:t>
            </a:r>
            <a:r>
              <a:rPr lang="ru-RU" sz="1400" dirty="0" smtClean="0">
                <a:solidFill>
                  <a:srgbClr val="333333"/>
                </a:solidFill>
                <a:latin typeface="Times New Roman" pitchFamily="18" charset="0"/>
                <a:ea typeface="Times New Roman" pitchFamily="18" charset="0"/>
                <a:cs typeface="Times New Roman" pitchFamily="18" charset="0"/>
              </a:rPr>
              <a:t>.</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5. </a:t>
            </a:r>
            <a:r>
              <a:rPr lang="ru-RU" sz="1400" b="1" dirty="0" smtClean="0">
                <a:solidFill>
                  <a:srgbClr val="333333"/>
                </a:solidFill>
                <a:latin typeface="Times New Roman" pitchFamily="18" charset="0"/>
                <a:ea typeface="Times New Roman" pitchFamily="18" charset="0"/>
                <a:cs typeface="Times New Roman" pitchFamily="18" charset="0"/>
              </a:rPr>
              <a:t>Не ЛОВИТЬ и не держать в клетках или избах никаких птиц, кроме тех, которые могут жить в нашем климате только в </a:t>
            </a:r>
          </a:p>
          <a:p>
            <a:pPr lvl="0" fontAlgn="base">
              <a:spcBef>
                <a:spcPct val="0"/>
              </a:spcBef>
              <a:spcAft>
                <a:spcPct val="0"/>
              </a:spcAft>
            </a:pPr>
            <a:r>
              <a:rPr lang="ru-RU" sz="1400" b="1" dirty="0" smtClean="0">
                <a:solidFill>
                  <a:srgbClr val="333333"/>
                </a:solidFill>
                <a:latin typeface="Times New Roman" pitchFamily="18" charset="0"/>
                <a:ea typeface="Times New Roman" pitchFamily="18" charset="0"/>
                <a:cs typeface="Times New Roman" pitchFamily="18" charset="0"/>
              </a:rPr>
              <a:t>неволе</a:t>
            </a:r>
            <a:r>
              <a:rPr lang="ru-RU" sz="1400" dirty="0" smtClean="0">
                <a:solidFill>
                  <a:srgbClr val="333333"/>
                </a:solidFill>
                <a:latin typeface="Times New Roman" pitchFamily="18" charset="0"/>
                <a:ea typeface="Times New Roman" pitchFamily="18" charset="0"/>
                <a:cs typeface="Times New Roman" pitchFamily="18" charset="0"/>
              </a:rPr>
              <a:t>.</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6. </a:t>
            </a:r>
            <a:r>
              <a:rPr lang="ru-RU" sz="1400" b="1" dirty="0" smtClean="0">
                <a:solidFill>
                  <a:srgbClr val="333333"/>
                </a:solidFill>
                <a:latin typeface="Times New Roman" pitchFamily="18" charset="0"/>
                <a:ea typeface="Times New Roman" pitchFamily="18" charset="0"/>
                <a:cs typeface="Times New Roman" pitchFamily="18" charset="0"/>
              </a:rPr>
              <a:t>Пойманных птиц выпускать на свободу и убеждать других поступать так же</a:t>
            </a:r>
            <a:r>
              <a:rPr lang="ru-RU" sz="1400" dirty="0" smtClean="0">
                <a:solidFill>
                  <a:srgbClr val="333333"/>
                </a:solidFill>
                <a:latin typeface="Times New Roman" pitchFamily="18" charset="0"/>
                <a:ea typeface="Times New Roman" pitchFamily="18" charset="0"/>
                <a:cs typeface="Times New Roman" pitchFamily="18" charset="0"/>
              </a:rPr>
              <a:t>.</a:t>
            </a:r>
            <a:br>
              <a:rPr lang="ru-RU" sz="1400" dirty="0" smtClean="0">
                <a:solidFill>
                  <a:srgbClr val="333333"/>
                </a:solidFill>
                <a:latin typeface="Times New Roman" pitchFamily="18" charset="0"/>
                <a:ea typeface="Times New Roman" pitchFamily="18" charset="0"/>
                <a:cs typeface="Times New Roman" pitchFamily="18" charset="0"/>
              </a:rPr>
            </a:br>
            <a:r>
              <a:rPr lang="ru-RU" sz="1400" dirty="0" smtClean="0">
                <a:solidFill>
                  <a:srgbClr val="333333"/>
                </a:solidFill>
                <a:latin typeface="Times New Roman" pitchFamily="18" charset="0"/>
                <a:ea typeface="Times New Roman" pitchFamily="18" charset="0"/>
                <a:cs typeface="Times New Roman" pitchFamily="18" charset="0"/>
              </a:rPr>
              <a:t>7. </a:t>
            </a:r>
            <a:r>
              <a:rPr lang="ru-RU" sz="1400" b="1" dirty="0" smtClean="0">
                <a:solidFill>
                  <a:srgbClr val="333333"/>
                </a:solidFill>
                <a:latin typeface="Times New Roman" pitchFamily="18" charset="0"/>
                <a:ea typeface="Times New Roman" pitchFamily="18" charset="0"/>
                <a:cs typeface="Times New Roman" pitchFamily="18" charset="0"/>
              </a:rPr>
              <a:t>Всячески уговаривать и других от проявления жестокости дурного обращения слабыми творениями</a:t>
            </a:r>
            <a:r>
              <a:rPr lang="ru-RU" sz="1400" dirty="0" smtClean="0">
                <a:solidFill>
                  <a:srgbClr val="333333"/>
                </a:solidFill>
                <a:latin typeface="Times New Roman" pitchFamily="18" charset="0"/>
                <a:ea typeface="Times New Roman" pitchFamily="18" charset="0"/>
                <a:cs typeface="Times New Roman" pitchFamily="18" charset="0"/>
              </a:rPr>
              <a:t>.</a:t>
            </a:r>
            <a:r>
              <a:rPr lang="ru-RU" sz="1600" dirty="0" smtClean="0">
                <a:solidFill>
                  <a:srgbClr val="333333"/>
                </a:solidFill>
                <a:latin typeface="Times New Roman" pitchFamily="18" charset="0"/>
                <a:ea typeface="Times New Roman" pitchFamily="18" charset="0"/>
                <a:cs typeface="Times New Roman" pitchFamily="18" charset="0"/>
              </a:rPr>
              <a:t/>
            </a:r>
            <a:br>
              <a:rPr lang="ru-RU" sz="1600" dirty="0" smtClean="0">
                <a:solidFill>
                  <a:srgbClr val="333333"/>
                </a:solidFill>
                <a:latin typeface="Times New Roman" pitchFamily="18" charset="0"/>
                <a:ea typeface="Times New Roman" pitchFamily="18" charset="0"/>
                <a:cs typeface="Times New Roman" pitchFamily="18" charset="0"/>
              </a:rPr>
            </a:b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ru-RU" sz="800" dirty="0" smtClean="0">
                <a:solidFill>
                  <a:srgbClr val="333333"/>
                </a:solidFill>
                <a:ea typeface="Times New Roman" pitchFamily="18" charset="0"/>
                <a:cs typeface="Arial" pitchFamily="34" charset="0"/>
              </a:rPr>
              <a:t> </a:t>
            </a:r>
            <a:endParaRPr lang="ru-RU" sz="4000" dirty="0" smtClean="0">
              <a:latin typeface="Arial" pitchFamily="34" charset="0"/>
              <a:cs typeface="Arial" pitchFamily="34" charset="0"/>
            </a:endParaRPr>
          </a:p>
        </p:txBody>
      </p:sp>
      <p:pic>
        <p:nvPicPr>
          <p:cNvPr id="11" name="Picture 2" descr="C:\Users\ty54nc\Desktop\Библиотека года 2017\77421027.jpg"/>
          <p:cNvPicPr>
            <a:picLocks noChangeAspect="1" noChangeArrowheads="1"/>
          </p:cNvPicPr>
          <p:nvPr/>
        </p:nvPicPr>
        <p:blipFill>
          <a:blip r:embed="rId4" cstate="print"/>
          <a:srcRect/>
          <a:stretch>
            <a:fillRect/>
          </a:stretch>
        </p:blipFill>
        <p:spPr bwMode="auto">
          <a:xfrm>
            <a:off x="6217474" y="332656"/>
            <a:ext cx="2646054" cy="3744416"/>
          </a:xfrm>
          <a:prstGeom prst="rect">
            <a:avLst/>
          </a:prstGeom>
          <a:noFill/>
        </p:spPr>
      </p:pic>
      <p:sp>
        <p:nvSpPr>
          <p:cNvPr id="13" name="Прямоугольник 12"/>
          <p:cNvSpPr/>
          <p:nvPr/>
        </p:nvSpPr>
        <p:spPr>
          <a:xfrm>
            <a:off x="2987824" y="6021288"/>
            <a:ext cx="5256584" cy="523220"/>
          </a:xfrm>
          <a:prstGeom prst="rect">
            <a:avLst/>
          </a:prstGeom>
        </p:spPr>
        <p:txBody>
          <a:bodyPr wrap="square">
            <a:spAutoFit/>
          </a:bodyPr>
          <a:lstStyle/>
          <a:p>
            <a:pPr lvl="0" algn="ctr" fontAlgn="base">
              <a:spcBef>
                <a:spcPct val="0"/>
              </a:spcBef>
              <a:spcAft>
                <a:spcPct val="0"/>
              </a:spcAft>
            </a:pPr>
            <a:r>
              <a:rPr lang="ru-RU" sz="1400" b="1" i="1" dirty="0" smtClean="0">
                <a:solidFill>
                  <a:srgbClr val="333333"/>
                </a:solidFill>
                <a:latin typeface="Times New Roman" pitchFamily="18" charset="0"/>
                <a:ea typeface="Times New Roman" pitchFamily="18" charset="0"/>
                <a:cs typeface="Times New Roman" pitchFamily="18" charset="0"/>
              </a:rPr>
              <a:t>Николай Александрович и Елизавета Евгеньевна Вагановы </a:t>
            </a:r>
          </a:p>
          <a:p>
            <a:pPr lvl="0" algn="ctr" fontAlgn="base">
              <a:spcBef>
                <a:spcPct val="0"/>
              </a:spcBef>
              <a:spcAft>
                <a:spcPct val="0"/>
              </a:spcAft>
            </a:pPr>
            <a:r>
              <a:rPr lang="ru-RU" sz="1400" b="1" i="1" dirty="0" smtClean="0">
                <a:solidFill>
                  <a:srgbClr val="333333"/>
                </a:solidFill>
                <a:latin typeface="Times New Roman" pitchFamily="18" charset="0"/>
                <a:ea typeface="Times New Roman" pitchFamily="18" charset="0"/>
                <a:cs typeface="Times New Roman" pitchFamily="18" charset="0"/>
              </a:rPr>
              <a:t>с сыном Александром</a:t>
            </a:r>
            <a:endParaRPr lang="ru-RU" sz="1400" b="1" i="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4" name="Рисунок 3" descr="фон.jpg"/>
          <p:cNvPicPr>
            <a:picLocks noChangeAspect="1"/>
          </p:cNvPicPr>
          <p:nvPr/>
        </p:nvPicPr>
        <p:blipFill>
          <a:blip r:embed="rId2" cstate="print">
            <a:duotone>
              <a:prstClr val="black"/>
              <a:srgbClr val="339966">
                <a:tint val="45000"/>
                <a:satMod val="400000"/>
              </a:srgbClr>
            </a:duotone>
          </a:blip>
          <a:stretch>
            <a:fillRect/>
          </a:stretch>
        </p:blipFill>
        <p:spPr>
          <a:xfrm>
            <a:off x="0" y="0"/>
            <a:ext cx="9144000" cy="6858000"/>
          </a:xfrm>
          <a:prstGeom prst="rect">
            <a:avLst/>
          </a:prstGeom>
        </p:spPr>
      </p:pic>
      <p:pic>
        <p:nvPicPr>
          <p:cNvPr id="11269" name="Picture 4"/>
          <p:cNvPicPr>
            <a:picLocks noChangeAspect="1" noChangeArrowheads="1"/>
          </p:cNvPicPr>
          <p:nvPr/>
        </p:nvPicPr>
        <p:blipFill>
          <a:blip r:embed="rId3" cstate="print"/>
          <a:srcRect/>
          <a:stretch>
            <a:fillRect/>
          </a:stretch>
        </p:blipFill>
        <p:spPr bwMode="auto">
          <a:xfrm>
            <a:off x="323528" y="548680"/>
            <a:ext cx="3268687" cy="2232248"/>
          </a:xfrm>
          <a:prstGeom prst="rect">
            <a:avLst/>
          </a:prstGeom>
          <a:solidFill>
            <a:srgbClr val="FFFFFF">
              <a:shade val="85000"/>
            </a:srgbClr>
          </a:solidFill>
          <a:ln w="28575" cap="sq">
            <a:solidFill>
              <a:srgbClr val="008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785813" y="5143500"/>
            <a:ext cx="7643812" cy="307975"/>
          </a:xfrm>
          <a:prstGeom prst="rect">
            <a:avLst/>
          </a:prstGeom>
        </p:spPr>
        <p:txBody>
          <a:bodyPr>
            <a:spAutoFit/>
          </a:bodyPr>
          <a:lstStyle/>
          <a:p>
            <a:pPr algn="ctr" eaLnBrk="0" hangingPunct="0">
              <a:defRPr/>
            </a:pPr>
            <a:r>
              <a:rPr lang="ru-RU" sz="1400" dirty="0">
                <a:latin typeface="+mn-lt"/>
              </a:rPr>
              <a:t>	</a:t>
            </a:r>
          </a:p>
        </p:txBody>
      </p:sp>
      <p:sp>
        <p:nvSpPr>
          <p:cNvPr id="15367" name="TextBox 6"/>
          <p:cNvSpPr txBox="1">
            <a:spLocks noChangeArrowheads="1"/>
          </p:cNvSpPr>
          <p:nvPr/>
        </p:nvSpPr>
        <p:spPr bwMode="auto">
          <a:xfrm>
            <a:off x="3707904" y="260648"/>
            <a:ext cx="5256584" cy="3323987"/>
          </a:xfrm>
          <a:prstGeom prst="rect">
            <a:avLst/>
          </a:prstGeom>
          <a:noFill/>
          <a:ln w="9525">
            <a:noFill/>
            <a:miter lim="800000"/>
            <a:headEnd/>
            <a:tailEnd/>
          </a:ln>
        </p:spPr>
        <p:txBody>
          <a:bodyPr wrap="square">
            <a:spAutoFit/>
          </a:bodyPr>
          <a:lstStyle/>
          <a:p>
            <a:pPr algn="just"/>
            <a:r>
              <a:rPr lang="ru-RU" sz="1400" dirty="0">
                <a:latin typeface="Times New Roman" pitchFamily="18" charset="0"/>
                <a:cs typeface="Times New Roman" pitchFamily="18" charset="0"/>
              </a:rPr>
              <a:t>	5 сентября 1912 года учредительница Союза Е.Е.Ваганова устроила годовой праздник для детей, членов союза. Детям было предложено угощение, раздавались книжки, игрушки, гостинцы и другие подарки. После молебна один из мальчиков приветствовал Ваганову Е.Е. с днём ангела, сказал добрые пожелания и поднёс букет из живых цветов. Это до слёз тронуло добрую старушку. Затем был парад. Дети  со знаменем и деревянными ружьями прошли перед своей попечительницей стройными рядами и на одобрения браво отвечали: «рады стараться ваше превосходительство». Парад закончился гимном «Боже Царя храни» и протяжным ура в честь Государя Императора и Царской семьи. Дети сыграли музыкально-вокальный литературный спектакль «Заработал».</a:t>
            </a:r>
          </a:p>
          <a:p>
            <a:pPr algn="just"/>
            <a:r>
              <a:rPr lang="ru-RU" sz="1400" dirty="0">
                <a:latin typeface="Times New Roman" pitchFamily="18" charset="0"/>
                <a:cs typeface="Times New Roman" pitchFamily="18" charset="0"/>
              </a:rPr>
              <a:t>	Дети из «Майского союза» на деревянном резном блюде поднесли Николаю </a:t>
            </a:r>
            <a:r>
              <a:rPr lang="en-US" sz="1400" dirty="0">
                <a:latin typeface="Times New Roman" pitchFamily="18" charset="0"/>
                <a:cs typeface="Times New Roman" pitchFamily="18" charset="0"/>
              </a:rPr>
              <a:t>II </a:t>
            </a:r>
            <a:r>
              <a:rPr lang="ru-RU" sz="1400" dirty="0">
                <a:latin typeface="Times New Roman" pitchFamily="18" charset="0"/>
                <a:cs typeface="Times New Roman" pitchFamily="18" charset="0"/>
              </a:rPr>
              <a:t> хлеб-соль.</a:t>
            </a:r>
          </a:p>
        </p:txBody>
      </p:sp>
      <p:pic>
        <p:nvPicPr>
          <p:cNvPr id="12290" name="Picture 2" descr="http://www.chirski-krynica.ru/_si/0/95755533.jpg"/>
          <p:cNvPicPr>
            <a:picLocks noChangeAspect="1" noChangeArrowheads="1"/>
          </p:cNvPicPr>
          <p:nvPr/>
        </p:nvPicPr>
        <p:blipFill>
          <a:blip r:embed="rId4" cstate="print"/>
          <a:srcRect/>
          <a:stretch>
            <a:fillRect/>
          </a:stretch>
        </p:blipFill>
        <p:spPr bwMode="auto">
          <a:xfrm>
            <a:off x="251520" y="3789040"/>
            <a:ext cx="6688932" cy="288542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ty54nc\Desktop\SkyPrint.jpg"/>
          <p:cNvPicPr>
            <a:picLocks noChangeAspect="1" noChangeArrowheads="1"/>
          </p:cNvPicPr>
          <p:nvPr/>
        </p:nvPicPr>
        <p:blipFill>
          <a:blip r:embed="rId2" cstate="print"/>
          <a:srcRect/>
          <a:stretch>
            <a:fillRect/>
          </a:stretch>
        </p:blipFill>
        <p:spPr bwMode="auto">
          <a:xfrm>
            <a:off x="0" y="4269"/>
            <a:ext cx="9144000" cy="6853731"/>
          </a:xfrm>
          <a:prstGeom prst="rect">
            <a:avLst/>
          </a:prstGeom>
          <a:noFill/>
        </p:spPr>
      </p:pic>
      <p:sp>
        <p:nvSpPr>
          <p:cNvPr id="7169" name="Rectangle 1"/>
          <p:cNvSpPr>
            <a:spLocks noChangeArrowheads="1"/>
          </p:cNvSpPr>
          <p:nvPr/>
        </p:nvSpPr>
        <p:spPr bwMode="auto">
          <a:xfrm>
            <a:off x="971600" y="296941"/>
            <a:ext cx="7920880" cy="37548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indent="449263" algn="ctr" fontAlgn="base">
              <a:spcBef>
                <a:spcPct val="0"/>
              </a:spcBef>
              <a:spcAft>
                <a:spcPct val="0"/>
              </a:spcAft>
            </a:pPr>
            <a:r>
              <a:rPr lang="ru-RU" sz="1400" dirty="0" smtClean="0">
                <a:latin typeface="Times New Roman" pitchFamily="18" charset="0"/>
                <a:cs typeface="Times New Roman" pitchFamily="18" charset="0"/>
              </a:rPr>
              <a:t>В мае 2011 года, на слете активистов школьных музеев Псковской области,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проходившем в </a:t>
            </a:r>
            <a:r>
              <a:rPr lang="ru-RU" sz="1400" dirty="0" err="1" smtClean="0">
                <a:latin typeface="Times New Roman" pitchFamily="18" charset="0"/>
                <a:cs typeface="Times New Roman" pitchFamily="18" charset="0"/>
              </a:rPr>
              <a:t>Палкинском</a:t>
            </a:r>
            <a:r>
              <a:rPr lang="ru-RU" sz="1400" dirty="0" smtClean="0">
                <a:latin typeface="Times New Roman" pitchFamily="18" charset="0"/>
                <a:cs typeface="Times New Roman" pitchFamily="18" charset="0"/>
              </a:rPr>
              <a:t> районе, был вновь воссоздан</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Майский союз юных экологов "Ласточка"</a:t>
            </a:r>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существовавший в этих местах еще в конце XIX века!</a:t>
            </a:r>
          </a:p>
          <a:p>
            <a:pPr lvl="0" indent="449263" fontAlgn="base">
              <a:spcBef>
                <a:spcPct val="0"/>
              </a:spcBef>
              <a:spcAft>
                <a:spcPct val="0"/>
              </a:spcAft>
            </a:pPr>
            <a:r>
              <a:rPr lang="ru-RU" sz="1400" dirty="0" smtClean="0">
                <a:latin typeface="Times New Roman" pitchFamily="18" charset="0"/>
                <a:cs typeface="Times New Roman" pitchFamily="18" charset="0"/>
              </a:rPr>
              <a:t>Экологический союз «Ласточка» на базе </a:t>
            </a:r>
            <a:r>
              <a:rPr lang="ru-RU" sz="1400" dirty="0" err="1" smtClean="0">
                <a:latin typeface="Times New Roman" pitchFamily="18" charset="0"/>
                <a:cs typeface="Times New Roman" pitchFamily="18" charset="0"/>
              </a:rPr>
              <a:t>Вернявинской</a:t>
            </a:r>
            <a:r>
              <a:rPr lang="ru-RU" sz="1400" dirty="0" smtClean="0">
                <a:latin typeface="Times New Roman" pitchFamily="18" charset="0"/>
                <a:cs typeface="Times New Roman" pitchFamily="18" charset="0"/>
              </a:rPr>
              <a:t> средней школы и музея этнографии и </a:t>
            </a:r>
            <a:r>
              <a:rPr lang="ru-RU" sz="1400" dirty="0" err="1" smtClean="0">
                <a:latin typeface="Times New Roman" pitchFamily="18" charset="0"/>
                <a:cs typeface="Times New Roman" pitchFamily="18" charset="0"/>
              </a:rPr>
              <a:t>родиноведения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Чирская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крыница</a:t>
            </a:r>
            <a:r>
              <a:rPr lang="ru-RU" sz="1400" dirty="0" smtClean="0">
                <a:latin typeface="Times New Roman" pitchFamily="18" charset="0"/>
                <a:cs typeface="Times New Roman" pitchFamily="18" charset="0"/>
              </a:rPr>
              <a:t>» </a:t>
            </a:r>
            <a:r>
              <a:rPr lang="ru-RU" sz="1400" u="sng" dirty="0" smtClean="0">
                <a:latin typeface="Times New Roman" pitchFamily="18" charset="0"/>
                <a:cs typeface="Times New Roman" pitchFamily="18" charset="0"/>
              </a:rPr>
              <a:t>ставит перед собой задачу</a:t>
            </a:r>
            <a:r>
              <a:rPr lang="ru-RU" sz="1400" dirty="0" smtClean="0">
                <a:latin typeface="Times New Roman" pitchFamily="18" charset="0"/>
                <a:cs typeface="Times New Roman" pitchFamily="18" charset="0"/>
              </a:rPr>
              <a:t>: не только изучить родной край, но и организовать природоохранную зону культурно-ландшафтного района </a:t>
            </a:r>
            <a:r>
              <a:rPr lang="ru-RU" sz="1400" dirty="0" err="1" smtClean="0">
                <a:latin typeface="Times New Roman" pitchFamily="18" charset="0"/>
                <a:cs typeface="Times New Roman" pitchFamily="18" charset="0"/>
              </a:rPr>
              <a:t>Черской</a:t>
            </a:r>
            <a:r>
              <a:rPr lang="ru-RU" sz="1400" dirty="0" smtClean="0">
                <a:latin typeface="Times New Roman" pitchFamily="18" charset="0"/>
                <a:cs typeface="Times New Roman" pitchFamily="18" charset="0"/>
              </a:rPr>
              <a:t> волости.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Основные направления детского экологического союза это экологическое и историко-церковное краеведение.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 действующем Майском союзе юных экологов уже давно ведется работа: занятия в кружке Экологическое краеведение Псковской области, по проекту :</a:t>
            </a:r>
          </a:p>
          <a:p>
            <a:pPr lvl="0" indent="449263" fontAlgn="base">
              <a:spcBef>
                <a:spcPct val="0"/>
              </a:spcBef>
              <a:spcAft>
                <a:spcPct val="0"/>
              </a:spcAft>
            </a:pPr>
            <a:r>
              <a:rPr lang="ru-RU" sz="1400" dirty="0" smtClean="0">
                <a:latin typeface="Times New Roman" pitchFamily="18" charset="0"/>
                <a:cs typeface="Times New Roman" pitchFamily="18" charset="0"/>
              </a:rPr>
              <a:t>"Мы - дети земли Русской!", составление паспорта главной Экологической тропы </a:t>
            </a:r>
            <a:r>
              <a:rPr lang="ru-RU" sz="1400" dirty="0" err="1" smtClean="0">
                <a:latin typeface="Times New Roman" pitchFamily="18" charset="0"/>
                <a:cs typeface="Times New Roman" pitchFamily="18" charset="0"/>
              </a:rPr>
              <a:t>Черской</a:t>
            </a:r>
            <a:r>
              <a:rPr lang="ru-RU" sz="1400" dirty="0" smtClean="0">
                <a:latin typeface="Times New Roman" pitchFamily="18" charset="0"/>
                <a:cs typeface="Times New Roman" pitchFamily="18" charset="0"/>
              </a:rPr>
              <a:t> волости протяженностью в 7 км., проходящей из </a:t>
            </a:r>
            <a:r>
              <a:rPr lang="ru-RU" sz="1400" dirty="0" err="1" smtClean="0">
                <a:latin typeface="Times New Roman" pitchFamily="18" charset="0"/>
                <a:cs typeface="Times New Roman" pitchFamily="18" charset="0"/>
              </a:rPr>
              <a:t>Вернявино</a:t>
            </a:r>
            <a:r>
              <a:rPr lang="ru-RU" sz="1400" dirty="0" smtClean="0">
                <a:latin typeface="Times New Roman" pitchFamily="18" charset="0"/>
                <a:cs typeface="Times New Roman" pitchFamily="18" charset="0"/>
              </a:rPr>
              <a:t> к Святому источнику близ д. </a:t>
            </a:r>
            <a:r>
              <a:rPr lang="ru-RU" sz="1400" dirty="0" err="1" smtClean="0">
                <a:latin typeface="Times New Roman" pitchFamily="18" charset="0"/>
                <a:cs typeface="Times New Roman" pitchFamily="18" charset="0"/>
              </a:rPr>
              <a:t>Кузмино</a:t>
            </a:r>
            <a:r>
              <a:rPr lang="ru-RU" sz="1400" dirty="0" smtClean="0">
                <a:latin typeface="Times New Roman" pitchFamily="18" charset="0"/>
                <a:cs typeface="Times New Roman" pitchFamily="18" charset="0"/>
              </a:rPr>
              <a:t>, и далее, к бывшему имению Елизаветы Евгеньевны Вагановой, первой учредительницы «Майского союза» в России  в д. Елизаветино.</a:t>
            </a:r>
          </a:p>
          <a:p>
            <a:pPr lvl="0" indent="449263" fontAlgn="base">
              <a:spcBef>
                <a:spcPct val="0"/>
              </a:spcBef>
              <a:spcAft>
                <a:spcPct val="0"/>
              </a:spcAft>
            </a:pPr>
            <a:r>
              <a:rPr lang="ru-RU" sz="1400" dirty="0" smtClean="0">
                <a:latin typeface="Times New Roman" pitchFamily="18" charset="0"/>
                <a:cs typeface="Times New Roman" pitchFamily="18" charset="0"/>
              </a:rPr>
              <a:t>Его организаторы: Нина Ивановна Дмитриева </a:t>
            </a:r>
            <a:r>
              <a:rPr lang="ru-RU" sz="1400" dirty="0" smtClean="0">
                <a:latin typeface="Times New Roman" pitchFamily="18" charset="0"/>
                <a:cs typeface="Times New Roman" pitchFamily="18" charset="0"/>
                <a:hlinkClick r:id="rId3"/>
              </a:rPr>
              <a:t>http://vk.com/id202431796</a:t>
            </a:r>
            <a:r>
              <a:rPr lang="ru-RU" sz="1400" dirty="0" smtClean="0">
                <a:latin typeface="Times New Roman" pitchFamily="18" charset="0"/>
                <a:cs typeface="Times New Roman" pitchFamily="18" charset="0"/>
              </a:rPr>
              <a:t>, Татьяна Георгиевна </a:t>
            </a:r>
            <a:r>
              <a:rPr lang="ru-RU" sz="1400" dirty="0" err="1" smtClean="0">
                <a:latin typeface="Times New Roman" pitchFamily="18" charset="0"/>
                <a:cs typeface="Times New Roman" pitchFamily="18" charset="0"/>
              </a:rPr>
              <a:t>Лединина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hlinkClick r:id="rId4"/>
              </a:rPr>
              <a:t>http://vk.com/id36375649</a:t>
            </a:r>
            <a:r>
              <a:rPr lang="ru-RU" sz="1400" dirty="0" smtClean="0">
                <a:latin typeface="Times New Roman" pitchFamily="18" charset="0"/>
                <a:cs typeface="Times New Roman" pitchFamily="18" charset="0"/>
              </a:rPr>
              <a:t> и Юрий Яковлевич Яшин </a:t>
            </a:r>
            <a:r>
              <a:rPr lang="ru-RU" sz="1400" dirty="0" smtClean="0">
                <a:latin typeface="Times New Roman" pitchFamily="18" charset="0"/>
                <a:cs typeface="Times New Roman" pitchFamily="18" charset="0"/>
                <a:hlinkClick r:id="rId5"/>
              </a:rPr>
              <a:t>http://vk.com/id8983542</a:t>
            </a:r>
            <a:endParaRPr kumimoji="0" lang="ru-RU" sz="1400" b="0" i="0" u="none" strike="noStrike" cap="none" normalizeH="0" baseline="0" dirty="0" smtClean="0">
              <a:ln>
                <a:noFill/>
              </a:ln>
              <a:solidFill>
                <a:srgbClr val="333333"/>
              </a:solidFill>
              <a:effectLst/>
              <a:latin typeface="Times New Roman" pitchFamily="18" charset="0"/>
              <a:cs typeface="Times New Roman" pitchFamily="18" charset="0"/>
            </a:endParaRPr>
          </a:p>
        </p:txBody>
      </p:sp>
      <p:pic>
        <p:nvPicPr>
          <p:cNvPr id="11266" name="Picture 2" descr="https://pp.userapi.com/c416917/v416917649/47e6/RfFU69uQc5M.jpg"/>
          <p:cNvPicPr>
            <a:picLocks noChangeAspect="1" noChangeArrowheads="1"/>
          </p:cNvPicPr>
          <p:nvPr/>
        </p:nvPicPr>
        <p:blipFill>
          <a:blip r:embed="rId6" cstate="print"/>
          <a:srcRect/>
          <a:stretch>
            <a:fillRect/>
          </a:stretch>
        </p:blipFill>
        <p:spPr bwMode="auto">
          <a:xfrm>
            <a:off x="611560" y="4293096"/>
            <a:ext cx="3528392" cy="2316886"/>
          </a:xfrm>
          <a:prstGeom prst="rect">
            <a:avLst/>
          </a:prstGeom>
          <a:ln>
            <a:noFill/>
          </a:ln>
          <a:effectLst>
            <a:softEdge rad="112500"/>
          </a:effectLst>
        </p:spPr>
      </p:pic>
      <p:pic>
        <p:nvPicPr>
          <p:cNvPr id="11268" name="Picture 4" descr="https://pp.userapi.com/c619716/v619716796/4824/bgxPCfp7Eyo.jpg"/>
          <p:cNvPicPr>
            <a:picLocks noChangeAspect="1" noChangeArrowheads="1"/>
          </p:cNvPicPr>
          <p:nvPr/>
        </p:nvPicPr>
        <p:blipFill>
          <a:blip r:embed="rId7" cstate="print"/>
          <a:srcRect/>
          <a:stretch>
            <a:fillRect/>
          </a:stretch>
        </p:blipFill>
        <p:spPr bwMode="auto">
          <a:xfrm>
            <a:off x="4427984" y="4365104"/>
            <a:ext cx="3384376" cy="22553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ty54nc\Desktop\SkyPrint.jpg"/>
          <p:cNvPicPr>
            <a:picLocks noChangeAspect="1" noChangeArrowheads="1"/>
          </p:cNvPicPr>
          <p:nvPr/>
        </p:nvPicPr>
        <p:blipFill>
          <a:blip r:embed="rId2" cstate="print"/>
          <a:srcRect/>
          <a:stretch>
            <a:fillRect/>
          </a:stretch>
        </p:blipFill>
        <p:spPr bwMode="auto">
          <a:xfrm>
            <a:off x="0" y="4269"/>
            <a:ext cx="9144000" cy="6853731"/>
          </a:xfrm>
          <a:prstGeom prst="rect">
            <a:avLst/>
          </a:prstGeom>
          <a:noFill/>
        </p:spPr>
      </p:pic>
      <p:pic>
        <p:nvPicPr>
          <p:cNvPr id="10242" name="Picture 2" descr="http://www.chirski-krynica.ru/_si/0/95458497.jpg"/>
          <p:cNvPicPr>
            <a:picLocks noChangeAspect="1" noChangeArrowheads="1"/>
          </p:cNvPicPr>
          <p:nvPr/>
        </p:nvPicPr>
        <p:blipFill>
          <a:blip r:embed="rId3" cstate="print"/>
          <a:srcRect/>
          <a:stretch>
            <a:fillRect/>
          </a:stretch>
        </p:blipFill>
        <p:spPr bwMode="auto">
          <a:xfrm>
            <a:off x="755576" y="404664"/>
            <a:ext cx="1512168" cy="2025225"/>
          </a:xfrm>
          <a:prstGeom prst="rect">
            <a:avLst/>
          </a:prstGeom>
          <a:noFill/>
        </p:spPr>
      </p:pic>
      <p:sp>
        <p:nvSpPr>
          <p:cNvPr id="10243" name="Rectangle 3"/>
          <p:cNvSpPr>
            <a:spLocks noChangeArrowheads="1"/>
          </p:cNvSpPr>
          <p:nvPr/>
        </p:nvSpPr>
        <p:spPr bwMode="auto">
          <a:xfrm>
            <a:off x="2555776" y="111696"/>
            <a:ext cx="6336704" cy="1308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На живописной равнине, у излучины реки </a:t>
            </a:r>
            <a:r>
              <a:rPr kumimoji="0" lang="ru-RU" sz="1400" b="1" i="0" u="none" strike="noStrike" cap="none" normalizeH="0" baseline="0" dirty="0" err="1" smtClean="0">
                <a:ln>
                  <a:noFill/>
                </a:ln>
                <a:solidFill>
                  <a:srgbClr val="0000CD"/>
                </a:solidFill>
                <a:effectLst/>
                <a:latin typeface="Times New Roman" pitchFamily="18" charset="0"/>
                <a:cs typeface="Times New Roman" pitchFamily="18" charset="0"/>
              </a:rPr>
              <a:t>Многи</a:t>
            </a: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в 27 км от города Пскова,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на территории ранее существовавшего в XVI веке сельца </a:t>
            </a:r>
            <a:r>
              <a:rPr kumimoji="0" lang="ru-RU" sz="1400" b="1" i="0" u="none" strike="noStrike" cap="none" normalizeH="0" baseline="0" dirty="0" err="1" smtClean="0">
                <a:ln>
                  <a:noFill/>
                </a:ln>
                <a:solidFill>
                  <a:srgbClr val="0000CD"/>
                </a:solidFill>
                <a:effectLst/>
                <a:latin typeface="Times New Roman" pitchFamily="18" charset="0"/>
                <a:cs typeface="Times New Roman" pitchFamily="18" charset="0"/>
              </a:rPr>
              <a:t>Чирски</a:t>
            </a: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возобновил жизнь русской деревни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музей этнографии и </a:t>
            </a:r>
            <a:r>
              <a:rPr kumimoji="0" lang="ru-RU" sz="1400" b="1" i="0" u="none" strike="noStrike" cap="none" normalizeH="0" baseline="0" dirty="0" err="1" smtClean="0">
                <a:ln>
                  <a:noFill/>
                </a:ln>
                <a:solidFill>
                  <a:srgbClr val="0000CD"/>
                </a:solidFill>
                <a:effectLst/>
                <a:latin typeface="Times New Roman" pitchFamily="18" charset="0"/>
                <a:cs typeface="Times New Roman" pitchFamily="18" charset="0"/>
              </a:rPr>
              <a:t>родиноведения</a:t>
            </a: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 «</a:t>
            </a:r>
            <a:r>
              <a:rPr kumimoji="0" lang="ru-RU" sz="1400" b="1" i="0" u="none" strike="noStrike" cap="none" normalizeH="0" baseline="0" dirty="0" err="1" smtClean="0">
                <a:ln>
                  <a:noFill/>
                </a:ln>
                <a:solidFill>
                  <a:srgbClr val="0000CD"/>
                </a:solidFill>
                <a:effectLst/>
                <a:latin typeface="Times New Roman" pitchFamily="18" charset="0"/>
                <a:cs typeface="Times New Roman" pitchFamily="18" charset="0"/>
              </a:rPr>
              <a:t>Чирская</a:t>
            </a: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 </a:t>
            </a:r>
            <a:r>
              <a:rPr kumimoji="0" lang="ru-RU" sz="1400" b="1" i="0" u="none" strike="noStrike" cap="none" normalizeH="0" baseline="0" dirty="0" err="1" smtClean="0">
                <a:ln>
                  <a:noFill/>
                </a:ln>
                <a:solidFill>
                  <a:srgbClr val="0000CD"/>
                </a:solidFill>
                <a:effectLst/>
                <a:latin typeface="Times New Roman" pitchFamily="18" charset="0"/>
                <a:cs typeface="Times New Roman" pitchFamily="18" charset="0"/>
              </a:rPr>
              <a:t>крыница</a:t>
            </a:r>
            <a:r>
              <a:rPr kumimoji="0" lang="ru-RU" sz="1400" b="1" i="0" u="none" strike="noStrike" cap="none" normalizeH="0" baseline="0" dirty="0" smtClean="0">
                <a:ln>
                  <a:noFill/>
                </a:ln>
                <a:solidFill>
                  <a:srgbClr val="0000CD"/>
                </a:solidFill>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sng" strike="noStrike" cap="none" normalizeH="0" baseline="0" dirty="0" smtClean="0">
                <a:ln>
                  <a:noFill/>
                </a:ln>
                <a:solidFill>
                  <a:srgbClr val="000000"/>
                </a:solidFill>
                <a:effectLst/>
                <a:latin typeface="Arial" pitchFamily="34" charset="0"/>
                <a:cs typeface="Arial" pitchFamily="34" charset="0"/>
                <a:hlinkClick r:id="rId4" tooltip="Нажмите, для просмотра в полном размере..."/>
              </a:rPr>
              <a:t>  </a:t>
            </a:r>
            <a:endParaRPr kumimoji="0" lang="ru-RU" sz="30000" b="0" i="0" u="sng" strike="noStrike" cap="none" normalizeH="0" baseline="0" dirty="0" smtClean="0">
              <a:ln>
                <a:noFill/>
              </a:ln>
              <a:solidFill>
                <a:srgbClr val="000000"/>
              </a:solidFill>
              <a:effectLst/>
              <a:latin typeface="Arial" pitchFamily="34" charset="0"/>
              <a:cs typeface="Arial" pitchFamily="34" charset="0"/>
            </a:endParaRPr>
          </a:p>
        </p:txBody>
      </p:sp>
      <p:sp>
        <p:nvSpPr>
          <p:cNvPr id="10245" name="Rectangle 5"/>
          <p:cNvSpPr>
            <a:spLocks noChangeArrowheads="1"/>
          </p:cNvSpPr>
          <p:nvPr/>
        </p:nvSpPr>
        <p:spPr bwMode="auto">
          <a:xfrm>
            <a:off x="2555776" y="1484784"/>
            <a:ext cx="3816424"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3333"/>
                </a:solidFill>
                <a:effectLst/>
                <a:latin typeface="Times New Roman" pitchFamily="18" charset="0"/>
                <a:cs typeface="Times New Roman" pitchFamily="18" charset="0"/>
              </a:rPr>
              <a:t>Музей находится в </a:t>
            </a:r>
            <a:r>
              <a:rPr kumimoji="0" lang="ru-RU" sz="1600" b="1" i="0" u="none" strike="noStrike" cap="none" normalizeH="0" baseline="0" dirty="0" err="1" smtClean="0">
                <a:ln>
                  <a:noFill/>
                </a:ln>
                <a:solidFill>
                  <a:srgbClr val="333333"/>
                </a:solidFill>
                <a:effectLst/>
                <a:latin typeface="Times New Roman" pitchFamily="18" charset="0"/>
                <a:cs typeface="Times New Roman" pitchFamily="18" charset="0"/>
              </a:rPr>
              <a:t>Палкинском</a:t>
            </a:r>
            <a:r>
              <a:rPr kumimoji="0" lang="ru-RU" sz="1600" b="1" i="0" u="none" strike="noStrike" cap="none" normalizeH="0" baseline="0" dirty="0" smtClean="0">
                <a:ln>
                  <a:noFill/>
                </a:ln>
                <a:solidFill>
                  <a:srgbClr val="333333"/>
                </a:solidFill>
                <a:effectLst/>
                <a:latin typeface="Times New Roman" pitchFamily="18" charset="0"/>
                <a:cs typeface="Times New Roman" pitchFamily="18" charset="0"/>
              </a:rPr>
              <a:t> районе Псковской области, в здании Дома культуры поселка </a:t>
            </a:r>
            <a:r>
              <a:rPr kumimoji="0" lang="ru-RU" sz="1600" b="1" i="0" u="none" strike="noStrike" cap="none" normalizeH="0" baseline="0" dirty="0" err="1" smtClean="0">
                <a:ln>
                  <a:noFill/>
                </a:ln>
                <a:solidFill>
                  <a:srgbClr val="333333"/>
                </a:solidFill>
                <a:effectLst/>
                <a:latin typeface="Times New Roman" pitchFamily="18" charset="0"/>
                <a:cs typeface="Times New Roman" pitchFamily="18" charset="0"/>
              </a:rPr>
              <a:t>Вернявино</a:t>
            </a:r>
            <a:r>
              <a:rPr kumimoji="0" lang="ru-RU" sz="1600" b="1" i="0" u="none" strike="noStrike" cap="none" normalizeH="0" baseline="0" dirty="0" smtClean="0">
                <a:ln>
                  <a:noFill/>
                </a:ln>
                <a:solidFill>
                  <a:srgbClr val="333333"/>
                </a:solidFill>
                <a:effectLst/>
                <a:latin typeface="Times New Roman" pitchFamily="18" charset="0"/>
                <a:cs typeface="Times New Roman" pitchFamily="18" charset="0"/>
              </a:rPr>
              <a:t>.</a:t>
            </a:r>
            <a:br>
              <a:rPr kumimoji="0" lang="ru-RU" sz="1600" b="1" i="0" u="none" strike="noStrike" cap="none" normalizeH="0" baseline="0" dirty="0" smtClean="0">
                <a:ln>
                  <a:noFill/>
                </a:ln>
                <a:solidFill>
                  <a:srgbClr val="333333"/>
                </a:solidFill>
                <a:effectLst/>
                <a:latin typeface="Times New Roman" pitchFamily="18" charset="0"/>
                <a:cs typeface="Times New Roman" pitchFamily="18" charset="0"/>
              </a:rPr>
            </a:br>
            <a:r>
              <a:rPr kumimoji="0" lang="ru-RU" sz="1600" b="1" i="0" u="none" strike="noStrike" cap="none" normalizeH="0" baseline="0" dirty="0" smtClean="0">
                <a:ln>
                  <a:noFill/>
                </a:ln>
                <a:solidFill>
                  <a:srgbClr val="333333"/>
                </a:solidFill>
                <a:effectLst/>
                <a:latin typeface="Times New Roman" pitchFamily="18" charset="0"/>
                <a:cs typeface="Times New Roman" pitchFamily="18" charset="0"/>
              </a:rPr>
              <a:t>     Будущая усадьба музея (в данное время экспериментальная площадка Майского союза юных экологов "Ласточка") находится на полуострове, образованном рекой Многой (бывшее сельцо </a:t>
            </a:r>
            <a:r>
              <a:rPr kumimoji="0" lang="ru-RU" sz="1600" b="1" i="0" u="none" strike="noStrike" cap="none" normalizeH="0" baseline="0" dirty="0" err="1" smtClean="0">
                <a:ln>
                  <a:noFill/>
                </a:ln>
                <a:solidFill>
                  <a:srgbClr val="333333"/>
                </a:solidFill>
                <a:effectLst/>
                <a:latin typeface="Times New Roman" pitchFamily="18" charset="0"/>
                <a:cs typeface="Times New Roman" pitchFamily="18" charset="0"/>
              </a:rPr>
              <a:t>Чирски</a:t>
            </a:r>
            <a:r>
              <a:rPr kumimoji="0" lang="ru-RU" sz="1600" b="1" i="0" u="none" strike="noStrike" cap="none" normalizeH="0" baseline="0" dirty="0" smtClean="0">
                <a:ln>
                  <a:noFill/>
                </a:ln>
                <a:solidFill>
                  <a:srgbClr val="333333"/>
                </a:solidFill>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1" i="0" u="sng" strike="noStrike" cap="none" normalizeH="0" baseline="0" dirty="0" smtClean="0">
                <a:ln>
                  <a:noFill/>
                </a:ln>
                <a:solidFill>
                  <a:srgbClr val="000000"/>
                </a:solidFill>
                <a:effectLst/>
                <a:latin typeface="Arial" pitchFamily="34" charset="0"/>
                <a:cs typeface="Arial" pitchFamily="34" charset="0"/>
                <a:hlinkClick r:id="rId5" tooltip="Нажмите, для просмотра в полном размере..."/>
              </a:rPr>
              <a:t>  </a:t>
            </a:r>
            <a:endParaRPr kumimoji="0" lang="ru-RU" sz="27100" b="1" i="0" u="sng" strike="noStrike" cap="none" normalizeH="0" baseline="0" dirty="0" smtClean="0">
              <a:ln>
                <a:noFill/>
              </a:ln>
              <a:solidFill>
                <a:srgbClr val="000000"/>
              </a:solidFill>
              <a:effectLst/>
              <a:latin typeface="Arial" pitchFamily="34" charset="0"/>
              <a:cs typeface="Arial" pitchFamily="34" charset="0"/>
            </a:endParaRPr>
          </a:p>
        </p:txBody>
      </p:sp>
      <p:pic>
        <p:nvPicPr>
          <p:cNvPr id="10246" name="Picture 6" descr="http://www.chirski-krynica.ru/_si/0/s80817882.jpg">
            <a:hlinkClick r:id="rId5" tooltip="Нажмите, для просмотра в полном размере..."/>
          </p:cNvPr>
          <p:cNvPicPr>
            <a:picLocks noChangeAspect="1" noChangeArrowheads="1"/>
          </p:cNvPicPr>
          <p:nvPr/>
        </p:nvPicPr>
        <p:blipFill>
          <a:blip r:embed="rId6" cstate="print"/>
          <a:srcRect/>
          <a:stretch>
            <a:fillRect/>
          </a:stretch>
        </p:blipFill>
        <p:spPr bwMode="auto">
          <a:xfrm>
            <a:off x="6588224" y="1484784"/>
            <a:ext cx="2230336" cy="2520280"/>
          </a:xfrm>
          <a:prstGeom prst="rect">
            <a:avLst/>
          </a:prstGeom>
          <a:noFill/>
        </p:spPr>
      </p:pic>
      <p:sp>
        <p:nvSpPr>
          <p:cNvPr id="10" name="Прямоугольник 9"/>
          <p:cNvSpPr/>
          <p:nvPr/>
        </p:nvSpPr>
        <p:spPr>
          <a:xfrm>
            <a:off x="251520" y="3789040"/>
            <a:ext cx="7344816" cy="2677656"/>
          </a:xfrm>
          <a:prstGeom prst="rect">
            <a:avLst/>
          </a:prstGeom>
        </p:spPr>
        <p:txBody>
          <a:bodyPr wrap="square">
            <a:spAutoFit/>
          </a:bodyPr>
          <a:lstStyle/>
          <a:p>
            <a:r>
              <a:rPr lang="ru-RU" sz="1400" dirty="0" smtClean="0">
                <a:latin typeface="Times New Roman" pitchFamily="18" charset="0"/>
                <a:cs typeface="Times New Roman" pitchFamily="18" charset="0"/>
              </a:rPr>
              <a:t>        Современное применение усадебного участка - экспериментальное и культурно-ландшафтное.</a:t>
            </a:r>
          </a:p>
          <a:p>
            <a:r>
              <a:rPr lang="ru-RU" sz="1400" dirty="0" smtClean="0">
                <a:latin typeface="Times New Roman" pitchFamily="18" charset="0"/>
                <a:cs typeface="Times New Roman" pitchFamily="18" charset="0"/>
              </a:rPr>
              <a:t> В ближайшее время предполагается создание террас, холмов и прудов; посадка "съедобного" леса (орешника, рябины, калины, боярышника и др. культур) с практикой применения </a:t>
            </a:r>
            <a:r>
              <a:rPr lang="ru-RU" sz="1400" dirty="0" err="1" smtClean="0">
                <a:latin typeface="Times New Roman" pitchFamily="18" charset="0"/>
                <a:cs typeface="Times New Roman" pitchFamily="18" charset="0"/>
              </a:rPr>
              <a:t>пермакультуры</a:t>
            </a:r>
            <a:r>
              <a:rPr lang="ru-RU" sz="1400" dirty="0" smtClean="0">
                <a:latin typeface="Times New Roman" pitchFamily="18" charset="0"/>
                <a:cs typeface="Times New Roman" pitchFamily="18" charset="0"/>
              </a:rPr>
              <a:t> (природного земледелия)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 недалеком будущем усадьба должна стать местом отдыха для любителей сельского туризма, и местом проведения музыкально-этнических фестивалей.</a:t>
            </a:r>
          </a:p>
          <a:p>
            <a:r>
              <a:rPr lang="ru-RU" sz="1400" dirty="0" smtClean="0">
                <a:latin typeface="Times New Roman" pitchFamily="18" charset="0"/>
                <a:cs typeface="Times New Roman" pitchFamily="18" charset="0"/>
              </a:rPr>
              <a:t>       Близ усадьбы природа хранит святой источник Богородицы "</a:t>
            </a:r>
            <a:r>
              <a:rPr lang="ru-RU" sz="1400" dirty="0" err="1" smtClean="0">
                <a:latin typeface="Times New Roman" pitchFamily="18" charset="0"/>
                <a:cs typeface="Times New Roman" pitchFamily="18" charset="0"/>
              </a:rPr>
              <a:t>Чирская</a:t>
            </a:r>
            <a:r>
              <a:rPr lang="ru-RU" sz="1400" dirty="0" smtClean="0">
                <a:latin typeface="Times New Roman" pitchFamily="18" charset="0"/>
                <a:cs typeface="Times New Roman" pitchFamily="18" charset="0"/>
              </a:rPr>
              <a:t>"с </a:t>
            </a:r>
            <a:r>
              <a:rPr lang="ru-RU" sz="1400" dirty="0" err="1" smtClean="0">
                <a:latin typeface="Times New Roman" pitchFamily="18" charset="0"/>
                <a:cs typeface="Times New Roman" pitchFamily="18" charset="0"/>
              </a:rPr>
              <a:t>надкладезной</a:t>
            </a:r>
            <a:r>
              <a:rPr lang="ru-RU" sz="1400" dirty="0" smtClean="0">
                <a:latin typeface="Times New Roman" pitchFamily="18" charset="0"/>
                <a:cs typeface="Times New Roman" pitchFamily="18" charset="0"/>
              </a:rPr>
              <a:t> часовней, где была явлена Псковская, ныне соборная, икона Богородицы "</a:t>
            </a:r>
            <a:r>
              <a:rPr lang="ru-RU" sz="1400" dirty="0" err="1" smtClean="0">
                <a:latin typeface="Times New Roman" pitchFamily="18" charset="0"/>
                <a:cs typeface="Times New Roman" pitchFamily="18" charset="0"/>
              </a:rPr>
              <a:t>Чирская</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От источника берет начало речка </a:t>
            </a:r>
            <a:r>
              <a:rPr lang="ru-RU" sz="1400" dirty="0" err="1" smtClean="0">
                <a:latin typeface="Times New Roman" pitchFamily="18" charset="0"/>
                <a:cs typeface="Times New Roman" pitchFamily="18" charset="0"/>
              </a:rPr>
              <a:t>Чирица</a:t>
            </a:r>
            <a:r>
              <a:rPr lang="ru-RU" sz="1400" dirty="0" smtClean="0">
                <a:latin typeface="Times New Roman" pitchFamily="18" charset="0"/>
                <a:cs typeface="Times New Roman" pitchFamily="18" charset="0"/>
              </a:rPr>
              <a:t>, ныне именуемая Царица, в честь Царицы Небесной.   К источнику проложена экологическая тропа.</a:t>
            </a:r>
          </a:p>
          <a:p>
            <a:r>
              <a:rPr lang="ru-RU" sz="1400" i="1" dirty="0" smtClean="0">
                <a:latin typeface="Times New Roman" pitchFamily="18" charset="0"/>
                <a:cs typeface="Times New Roman" pitchFamily="18" charset="0"/>
              </a:rPr>
              <a:t>       Добраться модно автобусом Псков-Остров, остановка д. </a:t>
            </a:r>
            <a:r>
              <a:rPr lang="ru-RU" sz="1400" i="1" dirty="0" err="1" smtClean="0">
                <a:latin typeface="Times New Roman" pitchFamily="18" charset="0"/>
                <a:cs typeface="Times New Roman" pitchFamily="18" charset="0"/>
              </a:rPr>
              <a:t>Вернявино</a:t>
            </a:r>
            <a:endParaRPr lang="ru-RU" sz="1400" i="1" dirty="0">
              <a:latin typeface="Times New Roman" pitchFamily="18" charset="0"/>
              <a:cs typeface="Times New Roman" pitchFamily="18" charset="0"/>
            </a:endParaRPr>
          </a:p>
        </p:txBody>
      </p:sp>
      <p:pic>
        <p:nvPicPr>
          <p:cNvPr id="11266" name="Picture 2" descr="https://pp.userapi.com/c406519/v406519649/1bb8/p-yDKT_np0s.jpg"/>
          <p:cNvPicPr>
            <a:picLocks noChangeAspect="1" noChangeArrowheads="1"/>
          </p:cNvPicPr>
          <p:nvPr/>
        </p:nvPicPr>
        <p:blipFill>
          <a:blip r:embed="rId7" cstate="print"/>
          <a:srcRect/>
          <a:stretch>
            <a:fillRect/>
          </a:stretch>
        </p:blipFill>
        <p:spPr bwMode="auto">
          <a:xfrm>
            <a:off x="7524328" y="4293096"/>
            <a:ext cx="1188090" cy="791751"/>
          </a:xfrm>
          <a:prstGeom prst="rect">
            <a:avLst/>
          </a:prstGeom>
          <a:noFill/>
        </p:spPr>
      </p:pic>
      <p:pic>
        <p:nvPicPr>
          <p:cNvPr id="11" name="Picture 2" descr="http://www.chirski-krynica.ru/_si/0/60102586.jpg"/>
          <p:cNvPicPr>
            <a:picLocks noChangeAspect="1" noChangeArrowheads="1"/>
          </p:cNvPicPr>
          <p:nvPr/>
        </p:nvPicPr>
        <p:blipFill>
          <a:blip r:embed="rId8" cstate="print"/>
          <a:srcRect/>
          <a:stretch>
            <a:fillRect/>
          </a:stretch>
        </p:blipFill>
        <p:spPr bwMode="auto">
          <a:xfrm>
            <a:off x="395536" y="2492896"/>
            <a:ext cx="2055313" cy="1369248"/>
          </a:xfrm>
          <a:prstGeom prst="rect">
            <a:avLst/>
          </a:prstGeom>
          <a:noFill/>
        </p:spPr>
      </p:pic>
      <p:pic>
        <p:nvPicPr>
          <p:cNvPr id="4" name="Picture 2" descr="http://deti-v-sad.ru/upload/video/thumbs/small/img.php?aHR0cHM6Ly9pLnl0aW1nLmNvbS92aS8wTHNWTlFyUUV6Zy9ocWRlZmF1bHQuanBn.jpg"/>
          <p:cNvPicPr>
            <a:picLocks noChangeAspect="1" noChangeArrowheads="1"/>
          </p:cNvPicPr>
          <p:nvPr/>
        </p:nvPicPr>
        <p:blipFill>
          <a:blip r:embed="rId9" cstate="print"/>
          <a:srcRect/>
          <a:stretch>
            <a:fillRect/>
          </a:stretch>
        </p:blipFill>
        <p:spPr bwMode="auto">
          <a:xfrm>
            <a:off x="7308304" y="5229200"/>
            <a:ext cx="1523661" cy="114274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740</Words>
  <Application>Microsoft Office PowerPoint</Application>
  <PresentationFormat>Экран (4:3)</PresentationFormat>
  <Paragraphs>90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ty54nc</dc:creator>
  <cp:lastModifiedBy>ty54nc</cp:lastModifiedBy>
  <cp:revision>27</cp:revision>
  <dcterms:created xsi:type="dcterms:W3CDTF">2017-04-07T09:58:18Z</dcterms:created>
  <dcterms:modified xsi:type="dcterms:W3CDTF">2017-04-12T07:37:42Z</dcterms:modified>
</cp:coreProperties>
</file>