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9"/>
  </p:notesMasterIdLst>
  <p:sldIdLst>
    <p:sldId id="264" r:id="rId2"/>
    <p:sldId id="263" r:id="rId3"/>
    <p:sldId id="257" r:id="rId4"/>
    <p:sldId id="262" r:id="rId5"/>
    <p:sldId id="274" r:id="rId6"/>
    <p:sldId id="259" r:id="rId7"/>
    <p:sldId id="260" r:id="rId8"/>
    <p:sldId id="261" r:id="rId9"/>
    <p:sldId id="265" r:id="rId10"/>
    <p:sldId id="266" r:id="rId11"/>
    <p:sldId id="275" r:id="rId12"/>
    <p:sldId id="276" r:id="rId13"/>
    <p:sldId id="277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78" autoAdjust="0"/>
    <p:restoredTop sz="86420" autoAdjust="0"/>
  </p:normalViewPr>
  <p:slideViewPr>
    <p:cSldViewPr>
      <p:cViewPr>
        <p:scale>
          <a:sx n="64" d="100"/>
          <a:sy n="64" d="100"/>
        </p:scale>
        <p:origin x="-294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159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0C97F9-CBB1-40DB-9E54-9613D39BD7AD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747E-4BB6-44FF-A6D6-C93CA728FB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26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B225F4E-F164-4874-A363-C776159A79C2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56B6AFE-9B99-4B97-8621-45E9E4202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304382"/>
          </a:xfrm>
        </p:spPr>
        <p:txBody>
          <a:bodyPr>
            <a:noAutofit/>
          </a:bodyPr>
          <a:lstStyle/>
          <a:p>
            <a:r>
              <a:rPr lang="ru-RU" sz="3200" dirty="0" err="1" smtClean="0"/>
              <a:t>Гдовская</a:t>
            </a:r>
            <a:r>
              <a:rPr lang="ru-RU" sz="3200" dirty="0" smtClean="0"/>
              <a:t>  районная  библиотека  представляет        виртуальную  выставку  литературы                                                                              «ГДОВ   ВОЕННЫЙ»,                                                                     посвященную   70 – </a:t>
            </a:r>
            <a:r>
              <a:rPr lang="ru-RU" sz="3200" dirty="0" err="1" smtClean="0"/>
              <a:t>летию</a:t>
            </a:r>
            <a:r>
              <a:rPr lang="ru-RU" sz="3200" dirty="0" smtClean="0"/>
              <a:t>  ПОБЕДЫ                                                 в Великой Отечественной войне  1941 – 1945 г.г.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000504"/>
            <a:ext cx="8229600" cy="245430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Презентацию подготовили : </a:t>
            </a:r>
            <a:r>
              <a:rPr lang="ru-RU" sz="1800" dirty="0" err="1" smtClean="0"/>
              <a:t>Силова</a:t>
            </a:r>
            <a:r>
              <a:rPr lang="ru-RU" sz="1800" dirty="0" smtClean="0"/>
              <a:t> Н.В.</a:t>
            </a:r>
          </a:p>
          <a:p>
            <a:r>
              <a:rPr lang="ru-RU" sz="1800" dirty="0" smtClean="0"/>
              <a:t>                                                   Соломенник Ю.Ю.</a:t>
            </a:r>
          </a:p>
          <a:p>
            <a:r>
              <a:rPr lang="ru-RU" sz="1800" dirty="0" smtClean="0"/>
              <a:t>                          </a:t>
            </a:r>
          </a:p>
          <a:p>
            <a:r>
              <a:rPr lang="ru-RU" sz="1800" dirty="0" smtClean="0"/>
              <a:t>                                          </a:t>
            </a:r>
          </a:p>
          <a:p>
            <a:endParaRPr lang="ru-RU" sz="1800" dirty="0" smtClean="0"/>
          </a:p>
          <a:p>
            <a:r>
              <a:rPr lang="ru-RU" sz="1800" dirty="0" smtClean="0"/>
              <a:t>                                               </a:t>
            </a:r>
            <a:r>
              <a:rPr lang="ru-RU" sz="1800" dirty="0" err="1" smtClean="0"/>
              <a:t>Гдов</a:t>
            </a:r>
            <a:r>
              <a:rPr lang="ru-RU" sz="1800" dirty="0" smtClean="0"/>
              <a:t>, 2015 г.</a:t>
            </a:r>
            <a:endParaRPr lang="ru-RU" sz="1800" dirty="0"/>
          </a:p>
        </p:txBody>
      </p:sp>
    </p:spTree>
  </p:cSld>
  <p:clrMapOvr>
    <a:masterClrMapping/>
  </p:clrMapOvr>
  <p:transition advTm="17662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Давно закончилась война… Заросли травой окопы, на полях былых сражений колосится хлеб. Земля потихоньку забывает о войне.</a:t>
            </a:r>
            <a:br>
              <a:rPr lang="ru-RU" sz="1600" dirty="0" smtClean="0"/>
            </a:br>
            <a:r>
              <a:rPr lang="ru-RU" sz="1600" dirty="0" smtClean="0"/>
              <a:t>А мы продолжаем помнить. Помнить тех, кто, защищая свою Родину не вернулся с фронта. Помнить людей , на долю которых выпало тяжелое испытание – война с фашистами, длившаяся четыре года.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5135563"/>
          </a:xfrm>
        </p:spPr>
        <p:txBody>
          <a:bodyPr/>
          <a:lstStyle/>
          <a:p>
            <a:r>
              <a:rPr lang="ru-RU" dirty="0" smtClean="0"/>
              <a:t>Маленькие истории большой войны –  </a:t>
            </a:r>
            <a:r>
              <a:rPr lang="ru-RU" sz="1600" dirty="0" smtClean="0"/>
              <a:t>в этой книге  собраны рассказы – воспоминания жителей </a:t>
            </a:r>
            <a:r>
              <a:rPr lang="ru-RU" sz="1600" dirty="0" err="1" smtClean="0"/>
              <a:t>Гдовского</a:t>
            </a:r>
            <a:r>
              <a:rPr lang="ru-RU" sz="1600" dirty="0" smtClean="0"/>
              <a:t>   района  о  Великой Отечественной войне. О том, как сложились  судьбы  мальчишек и девчонок суровой военной поры. Авторы каждый по-своему говорят о войне, о мужестве и страданиях, которые им довелось пережить. Говорят о том, что видели своими глазами…                                    Рождение этой книги произошло в стенах </a:t>
            </a:r>
            <a:r>
              <a:rPr lang="ru-RU" sz="1600" dirty="0" err="1" smtClean="0"/>
              <a:t>Гдовской</a:t>
            </a:r>
            <a:r>
              <a:rPr lang="ru-RU" sz="1600" dirty="0" smtClean="0"/>
              <a:t> районной библиотеки…</a:t>
            </a:r>
            <a:endParaRPr lang="ru-RU" sz="1600" dirty="0"/>
          </a:p>
        </p:txBody>
      </p:sp>
      <p:pic>
        <p:nvPicPr>
          <p:cNvPr id="6146" name="Picture 2" descr="C:\Documents and Settings\Administartor\Рабочий стол\Нине Владим\img стр 0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71966" cy="51435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881"/>
    </mc:Choice>
    <mc:Fallback>
      <p:transition spd="slow" advTm="5088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Б.А.Павлов</a:t>
            </a:r>
            <a:r>
              <a:rPr lang="ru-RU" sz="1600" dirty="0" smtClean="0"/>
              <a:t> – Доктор медицинских наук, заслуженный врач Российской Федерации, академик  Российской Академии космонавтики им. К.Э.Циолковского, победитель конкурса «России верные сыны» в связи  с 60-летием разгрома немецко-фашистских захватчиков под Москвой в 1941 -1942 годах с вручением диплома первой степени и медали  лауреата Международного союза славянских журналистов .</a:t>
            </a:r>
            <a:br>
              <a:rPr lang="ru-RU" sz="1600" dirty="0" smtClean="0"/>
            </a:br>
            <a:r>
              <a:rPr lang="ru-RU" sz="1800" dirty="0" smtClean="0"/>
              <a:t>Б.Б.Павлов</a:t>
            </a:r>
            <a:r>
              <a:rPr lang="ru-RU" sz="1600" dirty="0" smtClean="0"/>
              <a:t> – профессиональный переводчик и экономист, автор 4-х монографий по краеведению в </a:t>
            </a:r>
            <a:r>
              <a:rPr lang="ru-RU" sz="1600" dirty="0" err="1" smtClean="0"/>
              <a:t>Гдовском</a:t>
            </a:r>
            <a:r>
              <a:rPr lang="ru-RU" sz="1600" dirty="0" smtClean="0"/>
              <a:t>  уезде( в соавторстве)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4038600" cy="43195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dirty="0" smtClean="0"/>
              <a:t>Авторы книги « На </a:t>
            </a:r>
            <a:r>
              <a:rPr lang="ru-RU" sz="1800" dirty="0" err="1" smtClean="0"/>
              <a:t>Гдовской</a:t>
            </a:r>
            <a:r>
              <a:rPr lang="ru-RU" sz="1800" dirty="0" smtClean="0"/>
              <a:t> земле» имеют прямое отношение к этому  краю, малой  родине.  Здесь жили и работали их деды и прадеды… В основу книги авторы положили выписки из архивов и старых книг, воспоминания ветеранов и участников Великой Отечественной войны…</a:t>
            </a:r>
          </a:p>
          <a:p>
            <a:pPr>
              <a:buNone/>
            </a:pPr>
            <a:r>
              <a:rPr lang="ru-RU" sz="1800" b="1" dirty="0" smtClean="0"/>
              <a:t>         Павлов Б.А., Павлов Б.Б. На </a:t>
            </a:r>
            <a:r>
              <a:rPr lang="ru-RU" sz="1800" b="1" dirty="0" err="1" smtClean="0"/>
              <a:t>Гдовской</a:t>
            </a:r>
            <a:r>
              <a:rPr lang="ru-RU" sz="1800" b="1" dirty="0" smtClean="0"/>
              <a:t>  земле. Книга третья/ Б.А. Павлов, Б.Б. Павлов; – Сланцы – Москва,2004.</a:t>
            </a:r>
            <a:endParaRPr lang="ru-RU" sz="18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pic>
        <p:nvPicPr>
          <p:cNvPr id="10242" name="Picture 2" descr="C:\Documents and Settings\Administartor\Рабочий стол\img стр 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14488"/>
            <a:ext cx="4071966" cy="5143512"/>
          </a:xfrm>
          <a:prstGeom prst="rect">
            <a:avLst/>
          </a:prstGeom>
          <a:noFill/>
        </p:spPr>
      </p:pic>
    </p:spTree>
  </p:cSld>
  <p:clrMapOvr>
    <a:masterClrMapping/>
  </p:clrMapOvr>
  <p:transition advTm="3947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Лунев, П.А. Сказание о  Земле </a:t>
            </a:r>
            <a:r>
              <a:rPr lang="ru-RU" sz="2400" dirty="0" err="1" smtClean="0"/>
              <a:t>Гдовской.Исторический</a:t>
            </a:r>
            <a:r>
              <a:rPr lang="ru-RU" sz="2400" dirty="0" smtClean="0"/>
              <a:t> очерк./П.А. Лунев  - Гдов,2010. – С.68 – 75.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Уклад жизни людей на Земле </a:t>
            </a:r>
            <a:r>
              <a:rPr lang="ru-RU" sz="1800" dirty="0" err="1" smtClean="0"/>
              <a:t>Гдовской</a:t>
            </a:r>
            <a:r>
              <a:rPr lang="ru-RU" sz="1800" dirty="0" smtClean="0"/>
              <a:t> складывался столетиями. Что – то в нём изменялось под воздействием развития  общества, сферы быта, научно – технического прогресса, революционных преобразований, политических идеологий военных потрясений. </a:t>
            </a:r>
          </a:p>
          <a:p>
            <a:r>
              <a:rPr lang="ru-RU" sz="1800" dirty="0" smtClean="0"/>
              <a:t>В книге изложены факты о людях живших и живущих на этой земле, об их </a:t>
            </a:r>
            <a:r>
              <a:rPr lang="ru-RU" sz="1800" dirty="0" err="1" smtClean="0"/>
              <a:t>их</a:t>
            </a:r>
            <a:r>
              <a:rPr lang="ru-RU" sz="1800" dirty="0" smtClean="0"/>
              <a:t> любви и верности ей, своей Родине…</a:t>
            </a:r>
            <a:endParaRPr lang="ru-RU" sz="1800" dirty="0"/>
          </a:p>
        </p:txBody>
      </p:sp>
      <p:pic>
        <p:nvPicPr>
          <p:cNvPr id="11266" name="Picture 2" descr="C:\Documents and Settings\Administartor\Рабочий стол\img стр 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857652" cy="5357826"/>
          </a:xfrm>
          <a:prstGeom prst="rect">
            <a:avLst/>
          </a:prstGeom>
          <a:noFill/>
        </p:spPr>
      </p:pic>
    </p:spTree>
  </p:cSld>
  <p:clrMapOvr>
    <a:masterClrMapping/>
  </p:clrMapOvr>
  <p:transition advTm="39036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Осокин, П.Г. </a:t>
            </a:r>
            <a:r>
              <a:rPr lang="ru-RU" sz="2800" dirty="0" err="1" smtClean="0"/>
              <a:t>Гдов</a:t>
            </a:r>
            <a:r>
              <a:rPr lang="ru-RU" sz="2800" dirty="0" smtClean="0"/>
              <a:t>/П.Г., Осокин  – Лениздат,1986. – С.97. – 117.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…  Многие славные события русской истории связаны с этим городом, расположенным  на восточном побережье Чудского озера. Эта земля хранит следы далёкого прошлого. Здесь жили  наши предки – трудолюбивые рыбаки, охотники и землепашцы. Они ни на кого не нападали, но, когда было необходимо, становились воинами и мужественно отражали вражеские нашествия…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/>
          </a:p>
        </p:txBody>
      </p:sp>
      <p:pic>
        <p:nvPicPr>
          <p:cNvPr id="12290" name="Picture 2" descr="C:\Documents and Settings\Administartor\Рабочий стол\img стр 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14488"/>
            <a:ext cx="3929090" cy="4929222"/>
          </a:xfrm>
          <a:prstGeom prst="rect">
            <a:avLst/>
          </a:prstGeom>
          <a:noFill/>
        </p:spPr>
      </p:pic>
    </p:spTree>
  </p:cSld>
  <p:clrMapOvr>
    <a:masterClrMapping/>
  </p:clrMapOvr>
  <p:transition advTm="40217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Гдов</a:t>
            </a:r>
            <a:r>
              <a:rPr lang="ru-RU" sz="2000" dirty="0" smtClean="0"/>
              <a:t>  военный: библиографический  указатель/сост. Г.В.Александрова. – </a:t>
            </a:r>
            <a:r>
              <a:rPr lang="ru-RU" sz="2000" dirty="0" err="1" smtClean="0"/>
              <a:t>Гдов</a:t>
            </a:r>
            <a:r>
              <a:rPr lang="ru-RU" sz="2000" dirty="0" smtClean="0"/>
              <a:t>: МУ  «</a:t>
            </a:r>
            <a:r>
              <a:rPr lang="ru-RU" sz="2000" dirty="0" err="1" smtClean="0"/>
              <a:t>Гдовская</a:t>
            </a:r>
            <a:r>
              <a:rPr lang="ru-RU" sz="2000" dirty="0" smtClean="0"/>
              <a:t> районная центральная библиотека»,2010.-12с.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5135563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722437"/>
            <a:ext cx="3471858" cy="4525963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«Мой город в солдатской шинели»  - библиографический указатель / к 65-ой годовщине освобождения </a:t>
            </a:r>
            <a:r>
              <a:rPr lang="ru-RU" sz="1600" dirty="0" err="1" smtClean="0"/>
              <a:t>Гдовщины</a:t>
            </a:r>
            <a:r>
              <a:rPr lang="ru-RU" sz="1600" dirty="0" smtClean="0"/>
              <a:t> от </a:t>
            </a:r>
            <a:r>
              <a:rPr lang="ru-RU" sz="1600" dirty="0" err="1" smtClean="0"/>
              <a:t>немецко</a:t>
            </a:r>
            <a:r>
              <a:rPr lang="ru-RU" sz="1600" dirty="0" smtClean="0"/>
              <a:t> – фашистских захватчиков.</a:t>
            </a:r>
          </a:p>
          <a:p>
            <a:r>
              <a:rPr lang="ru-RU" sz="1600" dirty="0" smtClean="0"/>
              <a:t>Библиографический указатель включил в себя библиографический материал о городе </a:t>
            </a:r>
            <a:r>
              <a:rPr lang="ru-RU" sz="1600" dirty="0" err="1" smtClean="0"/>
              <a:t>Гдове</a:t>
            </a:r>
            <a:r>
              <a:rPr lang="ru-RU" sz="1600" dirty="0" smtClean="0"/>
              <a:t> в период Великой Отечественной войны.</a:t>
            </a:r>
          </a:p>
          <a:p>
            <a:r>
              <a:rPr lang="ru-RU" sz="1600" dirty="0" smtClean="0"/>
              <a:t>Указатель составлен на основе фонда районной библиотеки: в него вошли  книги , а также статьи из газеты «</a:t>
            </a:r>
            <a:r>
              <a:rPr lang="ru-RU" sz="1600" dirty="0" err="1" smtClean="0"/>
              <a:t>Гдовская</a:t>
            </a:r>
            <a:r>
              <a:rPr lang="ru-RU" sz="1600" dirty="0" smtClean="0"/>
              <a:t> заря»</a:t>
            </a:r>
          </a:p>
          <a:p>
            <a:endParaRPr lang="ru-RU" sz="1600" dirty="0"/>
          </a:p>
        </p:txBody>
      </p:sp>
      <p:pic>
        <p:nvPicPr>
          <p:cNvPr id="7170" name="Picture 2" descr="C:\Documents and Settings\Administartor\Рабочий стол\Нине Владим\img стр 0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4071966" cy="5143512"/>
          </a:xfrm>
          <a:prstGeom prst="rect">
            <a:avLst/>
          </a:prstGeom>
          <a:noFill/>
        </p:spPr>
      </p:pic>
    </p:spTree>
  </p:cSld>
  <p:clrMapOvr>
    <a:masterClrMapping/>
  </p:clrMapOvr>
  <p:transition advTm="33415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Листая страницы истории </a:t>
            </a:r>
            <a:r>
              <a:rPr lang="ru-RU" sz="2000" dirty="0" err="1" smtClean="0"/>
              <a:t>Гдовщины</a:t>
            </a:r>
            <a:r>
              <a:rPr lang="ru-RU" sz="2000" dirty="0" smtClean="0"/>
              <a:t>: библиографический указатель книг/ сост. М.Г. ,Иванова. – </a:t>
            </a:r>
            <a:r>
              <a:rPr lang="ru-RU" sz="2000" dirty="0" err="1" smtClean="0"/>
              <a:t>Гдов</a:t>
            </a:r>
            <a:r>
              <a:rPr lang="ru-RU" sz="2000" dirty="0" smtClean="0"/>
              <a:t>: МУ «</a:t>
            </a:r>
            <a:r>
              <a:rPr lang="ru-RU" sz="2000" dirty="0" err="1" smtClean="0"/>
              <a:t>Гдовская</a:t>
            </a:r>
            <a:r>
              <a:rPr lang="ru-RU" sz="2000" dirty="0" smtClean="0"/>
              <a:t> районная центральная библиотека» ,2010. -23с.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r>
              <a:rPr lang="ru-RU" sz="1800" dirty="0" smtClean="0"/>
              <a:t>Указатель включает в себя библиографический материал о   </a:t>
            </a:r>
            <a:r>
              <a:rPr lang="ru-RU" sz="1800" dirty="0" err="1" smtClean="0"/>
              <a:t>Гдовском</a:t>
            </a:r>
            <a:r>
              <a:rPr lang="ru-RU" sz="1800" dirty="0" smtClean="0"/>
              <a:t> крае и составлен на основе фонда районной библиотеки.</a:t>
            </a:r>
          </a:p>
          <a:p>
            <a:pPr>
              <a:buNone/>
            </a:pPr>
            <a:r>
              <a:rPr lang="ru-RU" sz="1800" dirty="0" smtClean="0"/>
              <a:t>В него вошли : </a:t>
            </a:r>
          </a:p>
          <a:p>
            <a:pPr>
              <a:buNone/>
            </a:pPr>
            <a:r>
              <a:rPr lang="ru-RU" sz="1800" dirty="0" smtClean="0"/>
              <a:t>       художественная литература;      произведения </a:t>
            </a:r>
            <a:r>
              <a:rPr lang="ru-RU" sz="1800" dirty="0" err="1" smtClean="0"/>
              <a:t>гдовских</a:t>
            </a:r>
            <a:r>
              <a:rPr lang="ru-RU" sz="1800" dirty="0" smtClean="0"/>
              <a:t> авторов;</a:t>
            </a:r>
          </a:p>
          <a:p>
            <a:pPr>
              <a:buNone/>
            </a:pPr>
            <a:r>
              <a:rPr lang="ru-RU" sz="1800" dirty="0" smtClean="0"/>
              <a:t>       литература о фольклоре и местных художниках;</a:t>
            </a:r>
          </a:p>
          <a:p>
            <a:pPr>
              <a:buNone/>
            </a:pPr>
            <a:r>
              <a:rPr lang="ru-RU" sz="1800" dirty="0" smtClean="0"/>
              <a:t>       Краеведческая литература.</a:t>
            </a:r>
            <a:endParaRPr lang="ru-RU" sz="1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722437"/>
            <a:ext cx="39719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Documents and Settings\Administartor\Рабочий стол\Нине Владим\img стр 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14488"/>
            <a:ext cx="3857652" cy="4786346"/>
          </a:xfrm>
          <a:prstGeom prst="rect">
            <a:avLst/>
          </a:prstGeom>
          <a:noFill/>
        </p:spPr>
      </p:pic>
    </p:spTree>
  </p:cSld>
  <p:clrMapOvr>
    <a:masterClrMapping/>
  </p:clrMapOvr>
  <p:transition advTm="34788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Партизанское движение на </a:t>
            </a:r>
            <a:r>
              <a:rPr lang="ru-RU" sz="1800" dirty="0" err="1" smtClean="0"/>
              <a:t>Псковщине</a:t>
            </a:r>
            <a:r>
              <a:rPr lang="ru-RU" sz="1800" dirty="0" smtClean="0"/>
              <a:t> в годы Великой Отечественной войны, 1941 – 1945г.г.: рекомендательный указатель литературы/ГУК «Псковская областная универсальная научная библиотека»; сост. Е.С. </a:t>
            </a:r>
            <a:r>
              <a:rPr lang="ru-RU" sz="1800" dirty="0" err="1" smtClean="0"/>
              <a:t>Сторокожева</a:t>
            </a:r>
            <a:r>
              <a:rPr lang="ru-RU" sz="1800" dirty="0" smtClean="0"/>
              <a:t>; авт.ст. Н.В. Никитенко. – 2-е изд., доп., </a:t>
            </a:r>
            <a:r>
              <a:rPr lang="ru-RU" sz="1800" dirty="0" err="1" smtClean="0"/>
              <a:t>испр</a:t>
            </a:r>
            <a:r>
              <a:rPr lang="ru-RU" sz="1800" dirty="0" smtClean="0"/>
              <a:t>. – Псков: </a:t>
            </a:r>
            <a:r>
              <a:rPr lang="ru-RU" sz="1800" dirty="0" err="1" smtClean="0"/>
              <a:t>изд</a:t>
            </a:r>
            <a:r>
              <a:rPr lang="ru-RU" sz="1800" dirty="0" smtClean="0"/>
              <a:t> –во «ЛОГОС Плюс», 2011. – 340 с.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 smtClean="0"/>
              <a:t>Указатель включает в себя библиографический материал об организации партизанского и подпольного движения в годы войны , роли коммунистической партии в его становлении и развитии, о ленинградских и калининских партизанах и подпольщиках(командирах и комиссарах бригад, Героях Советского Союза и рядовых бойцах), о печати…</a:t>
            </a:r>
          </a:p>
          <a:p>
            <a:r>
              <a:rPr lang="ru-RU" sz="1800" dirty="0" smtClean="0"/>
              <a:t>Указатель составлен на основе фонда ПОУНБ; в него вошли книги, посвященные партизанскому движению, а также статьи из сборников, журналов, областных и районных газет.</a:t>
            </a:r>
            <a:endParaRPr lang="ru-RU" sz="1800" dirty="0"/>
          </a:p>
        </p:txBody>
      </p:sp>
      <p:pic>
        <p:nvPicPr>
          <p:cNvPr id="9218" name="Picture 2" descr="C:\Documents and Settings\Administartor\Рабочий стол\Нине Владим\img стр 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4000527" cy="5000660"/>
          </a:xfrm>
          <a:prstGeom prst="rect">
            <a:avLst/>
          </a:prstGeom>
          <a:noFill/>
        </p:spPr>
      </p:pic>
    </p:spTree>
  </p:cSld>
  <p:clrMapOvr>
    <a:masterClrMapping/>
  </p:clrMapOvr>
  <p:transition advTm="49632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5733274"/>
          </a:xfrm>
        </p:spPr>
        <p:txBody>
          <a:bodyPr/>
          <a:lstStyle/>
          <a:p>
            <a:r>
              <a:rPr lang="ru-RU" dirty="0" smtClean="0"/>
              <a:t>Благодарим за внимание</a:t>
            </a:r>
            <a:endParaRPr lang="ru-RU" dirty="0"/>
          </a:p>
        </p:txBody>
      </p:sp>
    </p:spTree>
  </p:cSld>
  <p:clrMapOvr>
    <a:masterClrMapping/>
  </p:clrMapOvr>
  <p:transition advTm="4763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600" dirty="0" err="1" smtClean="0"/>
              <a:t>Гдов</a:t>
            </a:r>
            <a:r>
              <a:rPr lang="ru-RU" sz="1600" dirty="0" smtClean="0"/>
              <a:t> – город  древний. Каждый  клочок  его  земли  хранит следы далекого  прошлого.  На  протяжении  многих  веков  </a:t>
            </a:r>
            <a:r>
              <a:rPr lang="ru-RU" sz="1600" dirty="0" err="1" smtClean="0"/>
              <a:t>Гдов</a:t>
            </a:r>
            <a:r>
              <a:rPr lang="ru-RU" sz="1600" dirty="0" smtClean="0"/>
              <a:t>  был  городом – тружеником,  городом – воином,  надежным  и  верным  соратником Пскова. И не единожды отражал нападения врагов. Наиболее крупным, знаменательным событием на </a:t>
            </a:r>
            <a:r>
              <a:rPr lang="ru-RU" sz="1600" dirty="0" err="1" smtClean="0"/>
              <a:t>Гдовщине</a:t>
            </a:r>
            <a:r>
              <a:rPr lang="ru-RU" sz="1600" dirty="0" smtClean="0"/>
              <a:t> была победа новгородского князя Александра Невского на льду Чудского озера в 1242 году над ливонским орденом.  Битва эта известна как Ледовое побоище.</a:t>
            </a:r>
          </a:p>
          <a:p>
            <a:r>
              <a:rPr lang="ru-RU" sz="1600" dirty="0" smtClean="0"/>
              <a:t>Необходимо сказать и о том, что </a:t>
            </a:r>
            <a:r>
              <a:rPr lang="ru-RU" sz="1600" dirty="0" err="1" smtClean="0"/>
              <a:t>гдовская</a:t>
            </a:r>
            <a:r>
              <a:rPr lang="ru-RU" sz="1600" dirty="0" smtClean="0"/>
              <a:t> земля взрастила героя Отечественной войны 1812 года – Петра Петровича </a:t>
            </a:r>
            <a:r>
              <a:rPr lang="ru-RU" sz="1600" dirty="0" err="1" smtClean="0"/>
              <a:t>Коновницина</a:t>
            </a:r>
            <a:r>
              <a:rPr lang="ru-RU" sz="1600" dirty="0" smtClean="0"/>
              <a:t> – генерала суворовской школы, участника Бородинского сражения.</a:t>
            </a:r>
          </a:p>
          <a:p>
            <a:r>
              <a:rPr lang="ru-RU" sz="1600" dirty="0" smtClean="0"/>
              <a:t>В 1914 году началась первая мировая война. Из </a:t>
            </a:r>
            <a:r>
              <a:rPr lang="ru-RU" sz="1600" dirty="0" err="1" smtClean="0"/>
              <a:t>Гдовского</a:t>
            </a:r>
            <a:r>
              <a:rPr lang="ru-RU" sz="1600" dirty="0" smtClean="0"/>
              <a:t> уезда призвано в армию 18 тысяч человек…</a:t>
            </a:r>
          </a:p>
          <a:p>
            <a:r>
              <a:rPr lang="ru-RU" sz="1600" dirty="0" smtClean="0"/>
              <a:t>1918год… Комитет революционной обороны Петрограда направил в </a:t>
            </a:r>
            <a:r>
              <a:rPr lang="ru-RU" sz="1600" dirty="0" err="1" smtClean="0"/>
              <a:t>Гдов</a:t>
            </a:r>
            <a:r>
              <a:rPr lang="ru-RU" sz="1600" dirty="0" smtClean="0"/>
              <a:t> отряд из 43 красногвардейцев Нарвской заставы во главе с Я.Ф.Фабрициусом. Сводный красноармейский отряд был преобразован в 49 – </a:t>
            </a:r>
            <a:r>
              <a:rPr lang="ru-RU" sz="1600" dirty="0" err="1" smtClean="0"/>
              <a:t>й</a:t>
            </a:r>
            <a:r>
              <a:rPr lang="ru-RU" sz="1600" dirty="0" smtClean="0"/>
              <a:t>  </a:t>
            </a:r>
            <a:r>
              <a:rPr lang="ru-RU" sz="1600" dirty="0" err="1" smtClean="0"/>
              <a:t>Гдовский</a:t>
            </a:r>
            <a:r>
              <a:rPr lang="ru-RU" sz="1600" dirty="0" smtClean="0"/>
              <a:t> полк. </a:t>
            </a:r>
          </a:p>
          <a:p>
            <a:r>
              <a:rPr lang="ru-RU" sz="1600" dirty="0" smtClean="0"/>
              <a:t>Осень 1918 года… Гражданская война… В мае  дивизия </a:t>
            </a:r>
            <a:r>
              <a:rPr lang="ru-RU" sz="1600" dirty="0" err="1" smtClean="0"/>
              <a:t>Булак</a:t>
            </a:r>
            <a:r>
              <a:rPr lang="ru-RU" sz="1600" dirty="0" smtClean="0"/>
              <a:t> –</a:t>
            </a:r>
            <a:r>
              <a:rPr lang="ru-RU" sz="1600" dirty="0" err="1" smtClean="0"/>
              <a:t>Балаховича</a:t>
            </a:r>
            <a:r>
              <a:rPr lang="ru-RU" sz="1600" dirty="0" smtClean="0"/>
              <a:t>  подошла  к  </a:t>
            </a:r>
            <a:r>
              <a:rPr lang="ru-RU" sz="1600" dirty="0" err="1" smtClean="0"/>
              <a:t>Гдову</a:t>
            </a:r>
            <a:r>
              <a:rPr lang="ru-RU" sz="1600" dirty="0" smtClean="0"/>
              <a:t>. На захваченной территории белогвардейцы проводили политику жесточайшего террора.                                                                                                    7 ноября 1919 года красноармейские  части  освободили  город.                               Начался  период мирного развития </a:t>
            </a:r>
            <a:r>
              <a:rPr lang="ru-RU" sz="1600" dirty="0" err="1" smtClean="0"/>
              <a:t>Гдовского</a:t>
            </a:r>
            <a:r>
              <a:rPr lang="ru-RU" sz="1600" dirty="0" smtClean="0"/>
              <a:t>  края. Приграничное положение района накладывало свой отпечаток на развитие хозяйства и культуры. Начала развиваться местная промышленность, росла добыча и переработка рыбы…</a:t>
            </a:r>
          </a:p>
          <a:p>
            <a:r>
              <a:rPr lang="ru-RU" sz="1600" dirty="0" smtClean="0"/>
              <a:t>Мирное развитие было прервано нашествием фашистов…</a:t>
            </a:r>
            <a:endParaRPr lang="ru-RU" sz="1600" dirty="0"/>
          </a:p>
        </p:txBody>
      </p:sp>
    </p:spTree>
  </p:cSld>
  <p:clrMapOvr>
    <a:masterClrMapping/>
  </p:clrMapOvr>
  <p:transition advTm="62005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krasnews.at.ua/_nw/27/0087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151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-1339936" y="1571612"/>
            <a:ext cx="10341092" cy="233910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ГДОВ     ВОЕННЫЙ </a:t>
            </a:r>
          </a:p>
          <a:p>
            <a:pPr algn="ctr"/>
            <a:r>
              <a:rPr lang="ru-RU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           1941 – 1944 г.г.</a:t>
            </a:r>
            <a:endParaRPr lang="ru-RU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589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456" y="367664"/>
            <a:ext cx="137702" cy="5943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Слава вам,                                                 храбрые русские воины!                                                      Ваше бессмертье над вами встает!                                                  Доблестно павшие,                                     спите спокойно –                                                 Вас никогда не забудет народ.                       </a:t>
            </a:r>
          </a:p>
          <a:p>
            <a:pPr>
              <a:buNone/>
            </a:pPr>
            <a:r>
              <a:rPr lang="ru-RU" sz="2400" dirty="0" smtClean="0"/>
              <a:t>                                    </a:t>
            </a:r>
            <a:r>
              <a:rPr lang="ru-RU" sz="1600" dirty="0" smtClean="0"/>
              <a:t>С . Михалков</a:t>
            </a:r>
            <a:endParaRPr lang="ru-RU" sz="16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istartor\Рабочий стол\img стр 0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3929058" cy="607223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143372" y="2571744"/>
            <a:ext cx="464347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Именно  с  этих  строк  начинается            8 – </a:t>
            </a:r>
            <a:r>
              <a:rPr lang="ru-RU" dirty="0" err="1" smtClean="0"/>
              <a:t>й</a:t>
            </a:r>
            <a:r>
              <a:rPr lang="ru-RU" dirty="0" smtClean="0"/>
              <a:t>  том Книги Памяти ,который посвящен  уроженцам  </a:t>
            </a:r>
            <a:r>
              <a:rPr lang="ru-RU" dirty="0" err="1" smtClean="0"/>
              <a:t>Гдовского</a:t>
            </a:r>
            <a:r>
              <a:rPr lang="ru-RU" dirty="0" smtClean="0"/>
              <a:t> , </a:t>
            </a:r>
            <a:r>
              <a:rPr lang="ru-RU" dirty="0" err="1" smtClean="0"/>
              <a:t>Плюсского</a:t>
            </a:r>
            <a:r>
              <a:rPr lang="ru-RU" dirty="0" smtClean="0"/>
              <a:t>, </a:t>
            </a:r>
            <a:r>
              <a:rPr lang="ru-RU" dirty="0" err="1" smtClean="0"/>
              <a:t>Стругокрасненского</a:t>
            </a:r>
            <a:r>
              <a:rPr lang="ru-RU" dirty="0" smtClean="0"/>
              <a:t>  районов.</a:t>
            </a:r>
          </a:p>
          <a:p>
            <a:r>
              <a:rPr lang="ru-RU" dirty="0" smtClean="0"/>
              <a:t> В этом томе опубликованы  списки  погибших  и  пропавших без  вести  на  фронтах  войны,  в  партизанских  отрядах, в  гитлеровских лагерях, и  мирных  жителей  , уничтоженных фашистами. </a:t>
            </a:r>
            <a:endParaRPr lang="ru-RU" dirty="0"/>
          </a:p>
        </p:txBody>
      </p:sp>
    </p:spTree>
  </p:cSld>
  <p:clrMapOvr>
    <a:masterClrMapping/>
  </p:clrMapOvr>
  <p:transition advTm="3993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2000" b="1" dirty="0" smtClean="0"/>
              <a:t>КНИГА   ПАМЯТИ. Историко-документальная хроника. Псковская  область. </a:t>
            </a:r>
            <a:r>
              <a:rPr lang="ru-RU" sz="2000" b="1" dirty="0" err="1" smtClean="0"/>
              <a:t>Гдовский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Плюсский</a:t>
            </a:r>
            <a:r>
              <a:rPr lang="ru-RU" sz="2000" b="1" dirty="0" smtClean="0"/>
              <a:t>,  </a:t>
            </a:r>
            <a:r>
              <a:rPr lang="ru-RU" sz="2000" b="1" dirty="0" err="1" smtClean="0"/>
              <a:t>Стругокрасненский</a:t>
            </a:r>
            <a:r>
              <a:rPr lang="ru-RU" sz="2000" b="1" dirty="0" smtClean="0"/>
              <a:t>  районы: Т.8. – Издательство организационно –методического центра Псков, 1994.</a:t>
            </a:r>
            <a:r>
              <a:rPr lang="ru-RU" sz="2000" dirty="0" smtClean="0"/>
              <a:t>  - </a:t>
            </a:r>
            <a:r>
              <a:rPr lang="ru-RU" sz="2000" b="1" dirty="0" smtClean="0"/>
              <a:t>С.7.              </a:t>
            </a:r>
          </a:p>
          <a:p>
            <a:endParaRPr lang="ru-RU" sz="1800" dirty="0" smtClean="0"/>
          </a:p>
          <a:p>
            <a:r>
              <a:rPr lang="ru-RU" sz="1800" dirty="0" smtClean="0"/>
              <a:t>Не всем  выпало счастье вернуться живым с полей сражений…На войну уходили безусые парнишки и зрелые мужчины, у многих дома оставались семьи. Их мужеству посвящены памятники…Среди таких памятников и Книга Памяти…</a:t>
            </a:r>
          </a:p>
          <a:p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dirty="0" smtClean="0"/>
              <a:t>Здесь рассказывается о подлинных событиях, опираясь на факты. Ничего не приукрашивая , авторы  знакомят с наиболее значительными эпизодами борьбы с </a:t>
            </a:r>
            <a:r>
              <a:rPr lang="ru-RU" sz="1800" dirty="0" err="1" smtClean="0"/>
              <a:t>немецко</a:t>
            </a:r>
            <a:r>
              <a:rPr lang="ru-RU" sz="1800" dirty="0" smtClean="0"/>
              <a:t> –фашистскими  захватчиками, рассказывают  о злодеяниях оккупантов. Названия населенных пунктов, областей, республик  даются в соответствии с довоенным  административно -территориальным  делением .                                                         </a:t>
            </a:r>
          </a:p>
          <a:p>
            <a:endParaRPr lang="ru-RU" sz="1800" dirty="0" smtClean="0"/>
          </a:p>
          <a:p>
            <a:endParaRPr lang="ru-RU" sz="1800" b="1" dirty="0"/>
          </a:p>
        </p:txBody>
      </p:sp>
    </p:spTree>
  </p:cSld>
  <p:clrMapOvr>
    <a:masterClrMapping/>
  </p:clrMapOvr>
  <p:transition advTm="31588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5183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Немецкий </a:t>
            </a:r>
            <a:r>
              <a:rPr lang="ru-RU" sz="2800" dirty="0" err="1" smtClean="0"/>
              <a:t>окупационный</a:t>
            </a:r>
            <a:r>
              <a:rPr lang="ru-RU" sz="2800" dirty="0" smtClean="0"/>
              <a:t> режим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74835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500042"/>
            <a:ext cx="4038600" cy="5748359"/>
          </a:xfrm>
        </p:spPr>
        <p:txBody>
          <a:bodyPr/>
          <a:lstStyle/>
          <a:p>
            <a:r>
              <a:rPr lang="ru-RU" sz="1600" dirty="0" smtClean="0"/>
              <a:t>«В одном из  лучших зданий разместилось отделение гестапо. Сотни мужчин и </a:t>
            </a:r>
            <a:r>
              <a:rPr lang="ru-RU" sz="1600" dirty="0" err="1" smtClean="0"/>
              <a:t>женщин,стариков</a:t>
            </a:r>
            <a:r>
              <a:rPr lang="ru-RU" sz="1600" dirty="0" smtClean="0"/>
              <a:t> </a:t>
            </a:r>
            <a:r>
              <a:rPr lang="ru-RU" sz="1600" dirty="0" err="1" smtClean="0"/>
              <a:t>и</a:t>
            </a:r>
            <a:r>
              <a:rPr lang="ru-RU" sz="1600" dirty="0" smtClean="0"/>
              <a:t> детей замучены в  подвале этого дома .В церкви устроен концентрационный </a:t>
            </a:r>
            <a:r>
              <a:rPr lang="ru-RU" sz="1600" dirty="0" err="1" smtClean="0"/>
              <a:t>лагерь.От</a:t>
            </a:r>
            <a:r>
              <a:rPr lang="ru-RU" sz="1600" dirty="0" smtClean="0"/>
              <a:t> голода и изнурения здесь погибли десятки  заключенных… На улицах и площадях сооружены виселицы. На базарной площади повешено 11 человек. Окружающие сёла начисто обобраны фашистскими бандитами. По деревням района рыскают карательные отряды»  - Книга Памяти…, т.8,1994, с.13-14.» / </a:t>
            </a:r>
            <a:r>
              <a:rPr lang="ru-RU" sz="1800" b="1" dirty="0" smtClean="0"/>
              <a:t>Ю.Афанасьев. История </a:t>
            </a:r>
            <a:r>
              <a:rPr lang="ru-RU" sz="1800" b="1" dirty="0" err="1" smtClean="0"/>
              <a:t>Гдова</a:t>
            </a:r>
            <a:r>
              <a:rPr lang="ru-RU" sz="1800" b="1" dirty="0" smtClean="0"/>
              <a:t>. Выпуск </a:t>
            </a:r>
            <a:r>
              <a:rPr lang="en-US" sz="1800" b="1" dirty="0" smtClean="0"/>
              <a:t>III</a:t>
            </a:r>
            <a:r>
              <a:rPr lang="ru-RU" sz="1800" b="1" dirty="0" smtClean="0"/>
              <a:t>. - </a:t>
            </a:r>
            <a:r>
              <a:rPr lang="ru-RU" sz="1800" b="1" dirty="0" err="1" smtClean="0"/>
              <a:t>Псков:АНО</a:t>
            </a:r>
            <a:r>
              <a:rPr lang="ru-RU" sz="1800" b="1" dirty="0" smtClean="0"/>
              <a:t> «ЛОГОС»,2009. – 292с.  - С.124.</a:t>
            </a:r>
          </a:p>
          <a:p>
            <a:endParaRPr lang="ru-RU" sz="1800" b="1" dirty="0"/>
          </a:p>
        </p:txBody>
      </p:sp>
      <p:pic>
        <p:nvPicPr>
          <p:cNvPr id="2050" name="Picture 2" descr="C:\Documents and Settings\Administartor\Рабочий стол\img стр 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4143404" cy="614366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8824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Масолов</a:t>
            </a:r>
            <a:r>
              <a:rPr lang="ru-RU" sz="2400" dirty="0" smtClean="0"/>
              <a:t> Н.В. Кремень высекает огонь. / </a:t>
            </a:r>
            <a:r>
              <a:rPr lang="ru-RU" sz="2400" dirty="0" err="1" smtClean="0"/>
              <a:t>Масолов</a:t>
            </a:r>
            <a:r>
              <a:rPr lang="ru-RU" sz="2400" dirty="0" smtClean="0"/>
              <a:t> Николай Виссарионович     - М., Политиздат, 1970.- 144с.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9"/>
            <a:ext cx="4038600" cy="4891102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/>
              <a:t>«…Стоном стонет </a:t>
            </a:r>
            <a:r>
              <a:rPr lang="ru-RU" sz="1600" dirty="0" err="1" smtClean="0"/>
              <a:t>гдовская</a:t>
            </a:r>
            <a:r>
              <a:rPr lang="ru-RU" sz="1600" dirty="0" smtClean="0"/>
              <a:t> земля. Стон стоит над Чудским озером, но не покорились оккупантам  русские люди. Жив, ярко пылает в них дух их свободолюбивых предков… Партизаны воскрешают  перед оккупантами  грозный призрак  Ледового побоища». ..                               Об отваге и мужестве советских патриотов </a:t>
            </a:r>
            <a:r>
              <a:rPr lang="ru-RU" sz="1600" dirty="0" err="1" smtClean="0"/>
              <a:t>окуппированной</a:t>
            </a:r>
            <a:r>
              <a:rPr lang="ru-RU" sz="1600" dirty="0" smtClean="0"/>
              <a:t> врагом, но не покорённой </a:t>
            </a:r>
            <a:r>
              <a:rPr lang="ru-RU" sz="1600" dirty="0" err="1" smtClean="0"/>
              <a:t>Гдовщины</a:t>
            </a:r>
            <a:r>
              <a:rPr lang="ru-RU" sz="1600" dirty="0" smtClean="0"/>
              <a:t>  и рассказывает эта книга.</a:t>
            </a:r>
          </a:p>
          <a:p>
            <a:r>
              <a:rPr lang="ru-RU" sz="1600" dirty="0" smtClean="0"/>
              <a:t>Собирая материал, автор широко использовал документы  Ленинградского партийного архива, личный архив семьи  секретаря </a:t>
            </a:r>
            <a:r>
              <a:rPr lang="ru-RU" sz="1600" dirty="0" err="1" smtClean="0"/>
              <a:t>Гдовского</a:t>
            </a:r>
            <a:r>
              <a:rPr lang="ru-RU" sz="1600" dirty="0" smtClean="0"/>
              <a:t>  ВКП(б) </a:t>
            </a:r>
            <a:r>
              <a:rPr lang="ru-RU" sz="1600" dirty="0" err="1" smtClean="0"/>
              <a:t>Т.Я.Печатникова</a:t>
            </a:r>
            <a:r>
              <a:rPr lang="ru-RU" sz="1600" dirty="0" smtClean="0"/>
              <a:t>,  рассказы старожилов города </a:t>
            </a:r>
            <a:r>
              <a:rPr lang="ru-RU" sz="1600" dirty="0" err="1" smtClean="0"/>
              <a:t>Гдова</a:t>
            </a:r>
            <a:r>
              <a:rPr lang="ru-RU" sz="1600" dirty="0" smtClean="0"/>
              <a:t>, </a:t>
            </a:r>
            <a:r>
              <a:rPr lang="ru-RU" sz="1600" dirty="0" err="1" smtClean="0"/>
              <a:t>материалы,собранные</a:t>
            </a:r>
            <a:r>
              <a:rPr lang="ru-RU" sz="1600" dirty="0" smtClean="0"/>
              <a:t> красными следопытами </a:t>
            </a:r>
            <a:r>
              <a:rPr lang="ru-RU" sz="1600" dirty="0" err="1" smtClean="0"/>
              <a:t>гдовских</a:t>
            </a:r>
            <a:r>
              <a:rPr lang="ru-RU" sz="1600" dirty="0" smtClean="0"/>
              <a:t> школ под руководством В.Беляковой…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57299"/>
            <a:ext cx="4038600" cy="489110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Administartor\Рабочий стол\img стр 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57298"/>
            <a:ext cx="4214841" cy="5500702"/>
          </a:xfrm>
          <a:prstGeom prst="rect">
            <a:avLst/>
          </a:prstGeom>
          <a:noFill/>
        </p:spPr>
      </p:pic>
    </p:spTree>
  </p:cSld>
  <p:clrMapOvr>
    <a:masterClrMapping/>
  </p:clrMapOvr>
  <p:transition advTm="42271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Вспомним тревожные дни июля  1941 года…</a:t>
            </a:r>
            <a:br>
              <a:rPr lang="ru-RU" sz="1600" dirty="0" smtClean="0"/>
            </a:br>
            <a:r>
              <a:rPr lang="ru-RU" sz="1600" dirty="0" smtClean="0"/>
              <a:t>9 июля пал Псков. 13 июля фашистские танки ворвались в посёлок Середка. 118 –я стрелковая дивизия Красной Армии, сдерживая напор врага, с боями отходила к </a:t>
            </a:r>
            <a:r>
              <a:rPr lang="ru-RU" sz="1600" dirty="0" err="1" smtClean="0"/>
              <a:t>Гдову</a:t>
            </a:r>
            <a:r>
              <a:rPr lang="ru-RU" sz="1600" dirty="0" smtClean="0"/>
              <a:t> по единственной дороге – через Сороковой бор…На помощь </a:t>
            </a:r>
            <a:r>
              <a:rPr lang="ru-RU" sz="1600" dirty="0" err="1" smtClean="0"/>
              <a:t>Гдову</a:t>
            </a:r>
            <a:r>
              <a:rPr lang="ru-RU" sz="1600" dirty="0" smtClean="0"/>
              <a:t>  и на выручку 118 –</a:t>
            </a:r>
            <a:r>
              <a:rPr lang="ru-RU" sz="1600" dirty="0" err="1" smtClean="0"/>
              <a:t>й</a:t>
            </a:r>
            <a:r>
              <a:rPr lang="ru-RU" sz="1600" dirty="0" smtClean="0"/>
              <a:t> дивизии пришли матросы Чудской флотилии и два полка ленинградских ополченцев…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1"/>
            <a:ext cx="4038600" cy="4248160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8801"/>
            <a:ext cx="4038600" cy="4319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err="1" smtClean="0"/>
              <a:t>Псковщина</a:t>
            </a:r>
            <a:r>
              <a:rPr lang="ru-RU" sz="1800" b="1" dirty="0" smtClean="0"/>
              <a:t> партизанская:   Воспоминания участников партизанского движения. / сост. В. А. Акатов . –Лениздат,1979.              </a:t>
            </a:r>
          </a:p>
          <a:p>
            <a:pPr>
              <a:buNone/>
            </a:pPr>
            <a:r>
              <a:rPr lang="ru-RU" sz="1600" dirty="0" smtClean="0"/>
              <a:t>Сборник составлен из воспоминаний участников </a:t>
            </a:r>
            <a:r>
              <a:rPr lang="ru-RU" sz="1600" dirty="0" err="1" smtClean="0"/>
              <a:t>партийно</a:t>
            </a:r>
            <a:r>
              <a:rPr lang="ru-RU" sz="1600" dirty="0" smtClean="0"/>
              <a:t> – комсомольского подполья  и партизанского движения  на </a:t>
            </a:r>
            <a:r>
              <a:rPr lang="ru-RU" sz="1600" dirty="0" err="1" smtClean="0"/>
              <a:t>Псковщине</a:t>
            </a:r>
            <a:r>
              <a:rPr lang="ru-RU" sz="1600" dirty="0" smtClean="0"/>
              <a:t>. Авторы – бывшие командиры и комиссары отрядов и бригад, рядовые партизаны и подпольщики – рассказывают о подлинных событиях и невыдуманных героях партизанской войны в нашем крае.</a:t>
            </a:r>
            <a:endParaRPr lang="ru-RU" sz="1600" dirty="0"/>
          </a:p>
        </p:txBody>
      </p:sp>
      <p:pic>
        <p:nvPicPr>
          <p:cNvPr id="4099" name="Picture 3" descr="C:\Documents and Settings\Administartor\Рабочий стол\img стр 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4143404" cy="5000636"/>
          </a:xfrm>
          <a:prstGeom prst="rect">
            <a:avLst/>
          </a:prstGeom>
          <a:noFill/>
        </p:spPr>
      </p:pic>
    </p:spTree>
  </p:cSld>
  <p:clrMapOvr>
    <a:masterClrMapping/>
  </p:clrMapOvr>
  <p:transition advTm="34202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2561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Не умирайте, старики!                                                                                                                   Без вас слабеет наша память,                                                                                                 И оскверняют наше знамя                                                                                                           </a:t>
            </a:r>
            <a:r>
              <a:rPr lang="ru-RU" sz="2400" dirty="0" err="1" smtClean="0"/>
              <a:t>Пройдох</a:t>
            </a:r>
            <a:r>
              <a:rPr lang="ru-RU" sz="2400" dirty="0" smtClean="0"/>
              <a:t> циничные полки.  / </a:t>
            </a:r>
            <a:r>
              <a:rPr lang="ru-RU" sz="1600" dirty="0" smtClean="0"/>
              <a:t>Галина Маевская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28737"/>
            <a:ext cx="4038600" cy="4819664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«…Сегодня столько любителей оболгать, показать в кривом зеркале  Великую Отечественную войну, её солдат и полководцев, что мы, оставшиеся в живых ее участники, не можем, не имеем права молчать.» - эти строки из сборника воспоминаний ветеранов Великой Отечественной войны и очерков о них  под общим названием </a:t>
            </a:r>
            <a:r>
              <a:rPr lang="ru-RU" sz="1800" b="1" dirty="0" smtClean="0"/>
              <a:t>ОНИ СРАЖАЛИСЬ ЗА </a:t>
            </a:r>
            <a:r>
              <a:rPr lang="ru-RU" sz="1800" b="1" dirty="0" err="1" smtClean="0"/>
              <a:t>РОДИНУ.Воспоминания</a:t>
            </a:r>
            <a:r>
              <a:rPr lang="ru-RU" sz="1800" b="1" dirty="0" smtClean="0"/>
              <a:t> ветеранов Великой </a:t>
            </a:r>
            <a:r>
              <a:rPr lang="ru-RU" sz="1800" b="1" dirty="0" err="1" smtClean="0"/>
              <a:t>Отечественной.Очерки</a:t>
            </a:r>
            <a:r>
              <a:rPr lang="ru-RU" sz="1800" b="1" dirty="0" smtClean="0"/>
              <a:t> о ветеранах войны.- Псков, 2000.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00175"/>
            <a:ext cx="4038600" cy="4748226"/>
          </a:xfrm>
        </p:spPr>
        <p:txBody>
          <a:bodyPr>
            <a:normAutofit fontScale="92500"/>
          </a:bodyPr>
          <a:lstStyle/>
          <a:p>
            <a:endParaRPr lang="ru-RU"/>
          </a:p>
        </p:txBody>
      </p:sp>
      <p:pic>
        <p:nvPicPr>
          <p:cNvPr id="5122" name="Picture 2" descr="C:\Documents and Settings\Administartor\Рабочий стол\Нине Владим\img стр 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428736"/>
            <a:ext cx="4071966" cy="5059347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85"/>
    </mc:Choice>
    <mc:Fallback>
      <p:transition spd="slow" advTm="3918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2095</TotalTime>
  <Words>1502</Words>
  <Application>Microsoft Office PowerPoint</Application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Гдовская  районная  библиотека  представляет        виртуальную  выставку  литературы                                                                              «ГДОВ   ВОЕННЫЙ»,                                                                     посвященную   70 – летию  ПОБЕДЫ                                                 в Великой Отечественной войне  1941 – 1945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Немецкий окупационный режим</vt:lpstr>
      <vt:lpstr>Масолов Н.В. Кремень высекает огонь. / Масолов Николай Виссарионович     - М., Политиздат, 1970.- 144с. </vt:lpstr>
      <vt:lpstr>Вспомним тревожные дни июля  1941 года… 9 июля пал Псков. 13 июля фашистские танки ворвались в посёлок Середка. 118 –я стрелковая дивизия Красной Армии, сдерживая напор врага, с боями отходила к Гдову по единственной дороге – через Сороковой бор…На помощь Гдову  и на выручку 118 –й дивизии пришли матросы Чудской флотилии и два полка ленинградских ополченцев…</vt:lpstr>
      <vt:lpstr>Не умирайте, старики!                                                                                                                   Без вас слабеет наша память,                                                                                                 И оскверняют наше знамя                                                                                                           Пройдох циничные полки.  / Галина Маевская  </vt:lpstr>
      <vt:lpstr>Давно закончилась война… Заросли травой окопы, на полях былых сражений колосится хлеб. Земля потихоньку забывает о войне. А мы продолжаем помнить. Помнить тех, кто, защищая свою Родину не вернулся с фронта. Помнить людей , на долю которых выпало тяжелое испытание – война с фашистами, длившаяся четыре года.</vt:lpstr>
      <vt:lpstr>Б.А.Павлов – Доктор медицинских наук, заслуженный врач Российской Федерации, академик  Российской Академии космонавтики им. К.Э.Циолковского, победитель конкурса «России верные сыны» в связи  с 60-летием разгрома немецко-фашистских захватчиков под Москвой в 1941 -1942 годах с вручением диплома первой степени и медали  лауреата Международного союза славянских журналистов . Б.Б.Павлов – профессиональный переводчик и экономист, автор 4-х монографий по краеведению в Гдовском  уезде( в соавторстве)</vt:lpstr>
      <vt:lpstr>Лунев, П.А. Сказание о  Земле Гдовской.Исторический очерк./П.А. Лунев  - Гдов,2010. – С.68 – 75.</vt:lpstr>
      <vt:lpstr>Осокин, П.Г. Гдов/П.Г., Осокин  – Лениздат,1986. – С.97. – 117.</vt:lpstr>
      <vt:lpstr>Гдов  военный: библиографический  указатель/сост. Г.В.Александрова. – Гдов: МУ  «Гдовская районная центральная библиотека»,2010.-12с.</vt:lpstr>
      <vt:lpstr>Листая страницы истории Гдовщины: библиографический указатель книг/ сост. М.Г. ,Иванова. – Гдов: МУ «Гдовская районная центральная библиотека» ,2010. -23с.</vt:lpstr>
      <vt:lpstr>Партизанское движение на Псковщине в годы Великой Отечественной войны, 1941 – 1945г.г.: рекомендательный указатель литературы/ГУК «Псковская областная универсальная научная библиотека»; сост. Е.С. Сторокожева; авт.ст. Н.В. Никитенко. – 2-е изд., доп., испр. – Псков: изд –во «ЛОГОС Плюс», 2011. – 340 с.</vt:lpstr>
      <vt:lpstr>Благодарим за внимание</vt:lpstr>
    </vt:vector>
  </TitlesOfParts>
  <Company>Библиотека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ГДОВ  ВОЕННЫЙ</dc:title>
  <dc:creator>User</dc:creator>
  <cp:lastModifiedBy>Елена</cp:lastModifiedBy>
  <cp:revision>175</cp:revision>
  <dcterms:created xsi:type="dcterms:W3CDTF">2015-01-26T05:09:23Z</dcterms:created>
  <dcterms:modified xsi:type="dcterms:W3CDTF">2015-02-02T14:02:01Z</dcterms:modified>
</cp:coreProperties>
</file>