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3" r:id="rId3"/>
    <p:sldId id="272" r:id="rId4"/>
    <p:sldId id="264" r:id="rId5"/>
    <p:sldId id="271" r:id="rId6"/>
    <p:sldId id="310" r:id="rId7"/>
    <p:sldId id="279" r:id="rId8"/>
    <p:sldId id="304" r:id="rId9"/>
    <p:sldId id="286" r:id="rId10"/>
    <p:sldId id="287" r:id="rId11"/>
    <p:sldId id="306" r:id="rId12"/>
    <p:sldId id="288" r:id="rId13"/>
    <p:sldId id="285" r:id="rId14"/>
    <p:sldId id="289" r:id="rId15"/>
    <p:sldId id="290" r:id="rId16"/>
    <p:sldId id="283" r:id="rId17"/>
    <p:sldId id="295" r:id="rId18"/>
    <p:sldId id="270" r:id="rId19"/>
    <p:sldId id="269" r:id="rId20"/>
    <p:sldId id="273" r:id="rId21"/>
    <p:sldId id="322" r:id="rId22"/>
    <p:sldId id="268" r:id="rId23"/>
    <p:sldId id="266" r:id="rId24"/>
    <p:sldId id="261" r:id="rId25"/>
    <p:sldId id="294" r:id="rId26"/>
    <p:sldId id="276" r:id="rId27"/>
    <p:sldId id="298" r:id="rId28"/>
    <p:sldId id="296" r:id="rId29"/>
    <p:sldId id="297" r:id="rId30"/>
    <p:sldId id="300" r:id="rId31"/>
    <p:sldId id="316" r:id="rId32"/>
    <p:sldId id="314" r:id="rId33"/>
    <p:sldId id="302" r:id="rId34"/>
    <p:sldId id="267" r:id="rId35"/>
    <p:sldId id="323" r:id="rId36"/>
    <p:sldId id="280" r:id="rId37"/>
    <p:sldId id="281" r:id="rId38"/>
    <p:sldId id="301" r:id="rId39"/>
    <p:sldId id="325" r:id="rId40"/>
    <p:sldId id="324" r:id="rId41"/>
    <p:sldId id="274" r:id="rId4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E79F-A84C-4300-BA7F-920BDD2ACB3F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5E4F-5C39-43D4-BA79-5F23C507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0400-1D8B-46FE-80F9-ACDBB7201EBC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844E-CAFE-490E-968B-D3A739ADE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D188-828E-4896-B48E-CB76DB4610C7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BFA6-6F16-4B77-B304-D79C4554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BC01-5E3C-4BC3-9AB7-7811C891E3BD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86C3-113E-4A42-B205-2BE1DED72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3C0B-5C1E-46EE-A18D-1C0BE4BE304C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60C3-88C5-4C22-942A-1CF7A0EFD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7B0C-CD74-457D-B082-3B1082DD8BAE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8442-7902-4B4C-84C9-6620F9CF1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B55B-C7E8-4E77-96AD-C3DCB8F15327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900E-B93F-4DB9-BE5E-62AEFBBD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EF12-68BF-4812-A7D2-0A7B98170E08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9B91-6952-413C-8F21-E43A187B2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417E-384C-468F-92E9-ED7E6B976501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E32-4C5B-43BB-978F-2D561F879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9C10-5C3C-4A6E-AFD4-C2C66E6AEE08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D2A7-3253-4171-BCC7-FD7ACFCC7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33FD-94FC-4D7E-BCE7-30D361EE79AF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ABB1-5623-4E2A-85C7-43EE141DF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3321-1D98-47B7-BEE8-3BA3CC85B5F9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CD56-E1F4-4394-B486-DD925C44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77E7-65AF-4DF2-9A45-8DC389018ED5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9C95-A1B1-4F6A-9324-58C519F6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965D-1323-4B79-996F-D087BA02D9AA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F9FF-3D5B-4F06-A17F-A0CF44672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BB75-02A3-494A-A8A6-DF643CCF289F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2DA2-9976-4A48-894B-4ADA9ADF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4643-C4A3-447B-9489-F0DA055A2BDE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3D1E-6503-41C2-A53A-D5FF8B170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5E40E-7B88-4D1B-B96B-E0387B663B75}" type="datetimeFigureOut">
              <a:rPr lang="en-US"/>
              <a:pPr>
                <a:defRPr/>
              </a:pPr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912768-8C83-4D2E-9DDC-0BBCFB782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1" r:id="rId12"/>
    <p:sldLayoutId id="2147483667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26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9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planetarebusov.com/knigi-v-podarok/&amp;cc_key=" TargetMode="External"/><Relationship Id="rId2" Type="http://schemas.openxmlformats.org/officeDocument/2006/relationships/hyperlink" Target="https://vk.com/away.php?to=http://www.planetarebusov.com&amp;cc_key=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490663" y="1616075"/>
            <a:ext cx="7526337" cy="2435225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Птица 2022 года</a:t>
            </a:r>
            <a:r>
              <a:rPr lang="ru-RU" sz="6000" b="1" smtClean="0">
                <a:latin typeface="Arial" charset="0"/>
              </a:rPr>
              <a:t>-</a:t>
            </a:r>
            <a:r>
              <a:rPr lang="ru-RU" sz="6000" smtClean="0">
                <a:latin typeface="Arial" charset="0"/>
              </a:rPr>
              <a:t> </a:t>
            </a:r>
            <a:r>
              <a:rPr lang="ru-RU" sz="3200" smtClean="0">
                <a:solidFill>
                  <a:srgbClr val="3F7819"/>
                </a:solidFill>
                <a:latin typeface="Arial" charset="0"/>
              </a:rPr>
              <a:t>ДОМО́ВЫЙ ВОРОБЕ́Й</a:t>
            </a:r>
            <a:br>
              <a:rPr lang="ru-RU" sz="3200" smtClean="0">
                <a:solidFill>
                  <a:srgbClr val="3F7819"/>
                </a:solidFill>
                <a:latin typeface="Arial" charset="0"/>
              </a:rPr>
            </a:br>
            <a:endParaRPr lang="ru-RU" sz="6000" smtClean="0">
              <a:latin typeface="Arial" charset="0"/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8280400" cy="1096963"/>
          </a:xfrm>
        </p:spPr>
        <p:txBody>
          <a:bodyPr/>
          <a:lstStyle/>
          <a:p>
            <a:pPr algn="ctr" eaLnBrk="1" hangingPunct="1"/>
            <a:r>
              <a:rPr lang="ru-RU" sz="1800" b="1" smtClean="0">
                <a:solidFill>
                  <a:srgbClr val="3F7819"/>
                </a:solidFill>
              </a:rPr>
              <a:t>Ежегодно Союз охраны птиц России выбирает птицу года. </a:t>
            </a:r>
          </a:p>
          <a:p>
            <a:pPr algn="ctr" eaLnBrk="1" hangingPunct="1"/>
            <a:r>
              <a:rPr lang="ru-RU" sz="1800" b="1" smtClean="0">
                <a:solidFill>
                  <a:srgbClr val="3F7819"/>
                </a:solidFill>
              </a:rPr>
              <a:t>Ей посвящают эколого-просветительские и природоохранные акции.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646613"/>
            <a:ext cx="30845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3" y="639763"/>
            <a:ext cx="8691562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Будучи синантропным видом — постоянным сожителем человека, домовый воробей хорошо приспособлен к жизни в обстановке, меняющейся под воздействием хозяйственной деятельности человека.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Воробья равно можно встретить в сельской и городской местности, в поселениях Крайнего Севера и Средней Азии. Впрочем, в Средней Азии и на юге Казахстана, помимо оседлого домового воробья, обитает перелётный индийский воробей (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Passer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domesticus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indicus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подвид домового), который держится обычно подальше от человеческого жилья.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Широкому распространению воробья на север и на юг вслед за расширением хлебопашества способствует его высокая плодовитость.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Домовый воробей ведёт оседлый образ жизни, чему благоприятствуют условия для гнездования и обильный корм в поселениях человека. </a:t>
            </a:r>
          </a:p>
        </p:txBody>
      </p:sp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0"/>
            <a:ext cx="2274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450" y="3894138"/>
            <a:ext cx="35099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58738"/>
            <a:ext cx="8691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Питание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3" y="655638"/>
            <a:ext cx="86423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Питается в основном растительной пищей, весной и летом частично насекомыми, которыми также вскармливает птенцов.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рацион воробья входят семена сельскохозяйственных культур, отбросы различных продуктов, которые он подбирает в человеческих поселениях, хлебные злаки в полях, ягоды вишни, смородины, винограда в садах, весной цветочные почки.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 отсутствии поблизости полей вылетает кормиться на луга, опушки лесов и в степи, где собирает семена дикорастущих трав и иногда ловит насекомых. На полях часто кормится в смешанных стаях с полевым воробьём.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7100" y="4208463"/>
            <a:ext cx="33559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58738"/>
            <a:ext cx="8691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Питание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200" y="522288"/>
            <a:ext cx="7989888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снежную зиму многим пернатым, остающимся в городе, нужна подкормка.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 словам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Вадима Мишина - основателя птичьего приюта «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Орнитарий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для разных птиц трапеза требуется своя.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 примеру,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водоплавающие птицы хорошо усвоят собачий или кошачий корм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достаточно насыщенный белком и протеинами. К тому же, поначалу он держится на поверхности воды.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Лесные птахи, приверженцы растительной пищи, будут рады семечкам и дробленым орехам в своих кормушках. Чем менее качественны семена подсолнечника, тем больше они по душе птичкам. Можно воспользоваться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зерносмесями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продающимися в зоомагазине.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пору морозов птицы нуждаются в живой энергии. Оптимальным блюдом тогда становится сало барана или свиньи, прежде всего нутряное.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 вот черным хлебом птиц кормить точно не стоит, так как птицы крайне плохо его переваривают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(в отличие от подсушенного белого, которого при этом не следует давать много и часто).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Порой можно побаловать птицу сыром.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Кормушки или просто площадки для угощения лучше организовать поблизости от кустарника, дабы маленькие пернатые всегда имели возможность быстро спрятаться в укрытии.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8775" y="80963"/>
            <a:ext cx="2222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Размножение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542925"/>
            <a:ext cx="9952038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Гнездится воробей отдельными парами, но иногда и колониями, поселяясь непосредственно у жилья человека или вблизи его поселений. На юге ареала нередко строит гнёзда в стороне от них — в древесных и кустарниковых насаждениях, в оврагах, по крутым глинистым обрывам по соседству с полями.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Гнёзда устраивает в разнообразных местах — в щелях строений, в норах глинистых и меловых оврагов, в стенках гнёзд крупных птиц (цапель, аистов, орлов), в дуплах деревьев, может занимать скворечники и норы береговых ласточек. Формально относится к категории птиц-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дуплогнёздников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. На юге нередко сооружает гнёзда открыто, на ветвях различных деревьев.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 ряду наблюдений, воробьи образуют пары фактически на всю жизнь. Продолжительность жизни у них не очень длинная: хотя отмечали и 9-, и 11-летних воробьёв, большинство их не доживает и до 4 лет. Много молодых птиц гибнет ещё в первую зиму, так что средняя продолжительность жизни воробьёв составляет 9—21 месяц.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Гнездо, в постройке которого участвуют оба пола, представляет собой грубое сооружение из соломинок, мочалок, сухих травинок, пёрышек, с небольшим углублением посредине. Гнёзда, устроенные на ветвях, крупные, в виде неправильного шара с толстыми стенками из травянистых растений и боковым входом.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452438" y="58738"/>
            <a:ext cx="9394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Домовые воробьи приступают к размножению рано. В средней полосе России предбрачное оживление начинается в марте, иногда в феврале, и сопровождается криками и драками. Во второй половине марта птицы разбиваются на пары и приступают к постройке гнёзд; откладывание яиц происходит в апреле. </a:t>
            </a:r>
          </a:p>
          <a:p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Кладка состоит из 4—10, чаще 5—7, белых яиц с буроватыми крапинками и пятнами, насиживание которых занимает 11—13 дней.</a:t>
            </a:r>
          </a:p>
          <a:p>
            <a:r>
              <a:rPr lang="ru-RU">
                <a:solidFill>
                  <a:srgbClr val="3F7819"/>
                </a:solidFill>
              </a:rPr>
              <a:t>Воробьи относятся к ПТЕНЦОВЫМ птицам: их птенцы вылупляются беспомощными.</a:t>
            </a:r>
            <a:r>
              <a:rPr lang="ru-RU"/>
              <a:t> </a:t>
            </a:r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Птенцов выкармливают самец и самка, преимущественно насекомыми. Через 10 дней после вылупления (в средней полосе в конце мая — начале июня) птенцы вылетают из гнёзда. </a:t>
            </a:r>
          </a:p>
        </p:txBody>
      </p:sp>
      <p:pic>
        <p:nvPicPr>
          <p:cNvPr id="317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076575"/>
            <a:ext cx="45148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67288" y="6488113"/>
            <a:ext cx="14605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Кладка яиц </a:t>
            </a:r>
          </a:p>
        </p:txBody>
      </p:sp>
      <p:pic>
        <p:nvPicPr>
          <p:cNvPr id="3174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788" y="2978150"/>
            <a:ext cx="3836987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8463" y="3614738"/>
            <a:ext cx="452278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000125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Воробьи весьма плодовиты и в течение лета выводят два (на севере) или три (на юге) выводка. Второе откладывание яиц происходит во второй половине июня, вылет птенцов — в июле. В августе воробьи покидают гнезда, чтобы дать им очиститься от паразитов и ночуют в кронах деревьев.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Выводки обычно сбиваются в стаи, образуя иногда скопления до нескольких тысяч особей, и летают кормиться на поля. В этот период происходят расселение и кочевки воробьев.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Поздней осенью наблюдается как птицы вновь оживлённо чирикают, самцы ухаживают за самками и таскают в гнездо строительный материал. Подновлённые таким образом гнёзда служат зимой убежищем от ночных холодов. По итогам учётов птиц на Русской равнине выяснилось, что самцов домового воробья обычно значительно больше (примерно в 1,5 раза), чем самок. Поэтому осенью холостые самцы активно ищут себе свободную подругу на следующий сезон.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В природе иногда образуются гибриды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с близкими видами: черногрудым (испанским)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	и, очень редко, с полевым воробьём.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3425" y="5016500"/>
            <a:ext cx="25685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40163" y="0"/>
            <a:ext cx="2609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Люди и воробьи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5" y="461963"/>
            <a:ext cx="975360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Отношение у человека к воробьям, способным приносить как пользу, так и вред, варьирует соответственно от весьма позитивного до негативного.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Иногда воробьи могут являться переносчиками различных вредителей и возбудителей некоторых заболеваний. Перелетая с одного элеватора на другой, они могут переносить на своём оперении опасных вредителей зерна — амбарных клещей. Кроме того, воробьи могут распространять болезни домашних птиц: птичью оспу, птичью дифтерию и некоторые другие. В Китае в 2004 году, когда вирус птичьего гриппа H5N1 был впервые обнаружен в стране, были протестированы 38 воробьёв, и в некоторых образцах был найден опасный вирус.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летнее время местами, особенно на юге, где воробьи многочисленны, они могут приносить ощутимый вред созревающим зерновым культурам (хлеба, рис, горох), а также ягодам (вишни, виноград), подсолнечнику и конопле.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 время выведения птенцов воробьи приносят несомненную пользу, истребляя множество вредных насекомых, особенно там, где мало других насекомоядных птиц.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Истребление воробья в какой-либо местности всегда сопровождается чрезвычайно сильным размножением вредных насекомых.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питании воробья осенью большую долю занимают семена сорняков.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Сами по себе воробьи являются кормом для полезных хищных птиц.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2"/>
          <p:cNvSpPr>
            <a:spLocks noChangeArrowheads="1"/>
          </p:cNvSpPr>
          <p:nvPr/>
        </p:nvSpPr>
        <p:spPr bwMode="auto">
          <a:xfrm>
            <a:off x="919163" y="631825"/>
            <a:ext cx="82534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Воробьёв иногда содержат в клетках любители певчих птиц, при выращивании из птенцов они становятся ручными. Сложность в том, что птенцов требуется кормить насекомыми. При совместном содержании с другими певчими птицами обучаются их пению. Писатель-натуралист Э. Сетон-Томпсон описывает историю самца воробья, которого высидели и вырастили домашние канарейки из воробьиного яйца, подложенного в их гнездо. Самец воробья смог обучиться пению самцов канареек. Если ему не удавалось превзойти кенара в певческом таланте, то он в драке старался заставить конкурента умолкнуть. 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27063" y="3355975"/>
            <a:ext cx="80533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latin typeface="Trebuchet MS" pitchFamily="34" charset="0"/>
              </a:rPr>
              <a:t>Слова, характеризующие воровьёв: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проворные,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шумные,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шустрые,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юркие,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компанейские,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любопытные,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драчуны,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задиры,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воришки…</a:t>
            </a: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0"/>
            <a:ext cx="728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7777163" y="2454275"/>
            <a:ext cx="20335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Trebuchet MS" pitchFamily="34" charset="0"/>
              </a:rPr>
              <a:t>Определи птицу по внешнему виду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63" y="0"/>
            <a:ext cx="728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0056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Ежегодно с 1996 года Союз охраны птиц России (СОПР) выбирает птицу года. </a:t>
            </a:r>
          </a:p>
          <a:p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Этой птице посвящаются эколого-просветительские мероприятия и природоохранные акции, которые проходят в течение всего года. Символом – птицей</a:t>
            </a:r>
            <a:r>
              <a:rPr lang="en-US">
                <a:solidFill>
                  <a:srgbClr val="3F7819"/>
                </a:solidFill>
                <a:latin typeface="Trebuchet MS" pitchFamily="34" charset="0"/>
              </a:rPr>
              <a:t> – </a:t>
            </a:r>
            <a:r>
              <a:rPr lang="ru-RU">
                <a:solidFill>
                  <a:srgbClr val="3F7819"/>
                </a:solidFill>
              </a:rPr>
              <a:t>были объявлены</a:t>
            </a:r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…</a:t>
            </a:r>
          </a:p>
        </p:txBody>
      </p:sp>
      <p:pic>
        <p:nvPicPr>
          <p:cNvPr id="1945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0" y="1306513"/>
            <a:ext cx="2781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0177463" y="657225"/>
            <a:ext cx="947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Кобчик</a:t>
            </a:r>
          </a:p>
          <a:p>
            <a:pPr algn="ctr"/>
            <a:r>
              <a:rPr lang="ru-RU">
                <a:latin typeface="Trebuchet MS" pitchFamily="34" charset="0"/>
              </a:rPr>
              <a:t>2021</a:t>
            </a:r>
          </a:p>
        </p:txBody>
      </p:sp>
      <p:pic>
        <p:nvPicPr>
          <p:cNvPr id="1946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1206500"/>
            <a:ext cx="369570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00175"/>
            <a:ext cx="31210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28588" y="981075"/>
            <a:ext cx="420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Обыкновенная горлица</a:t>
            </a:r>
            <a:r>
              <a:rPr lang="en-US">
                <a:latin typeface="Trebuchet MS" pitchFamily="34" charset="0"/>
              </a:rPr>
              <a:t> - 2019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9463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5225" y="3784600"/>
            <a:ext cx="31686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49213" y="3673475"/>
            <a:ext cx="96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Скопа</a:t>
            </a:r>
            <a:r>
              <a:rPr lang="ru-RU"/>
              <a:t> -</a:t>
            </a:r>
          </a:p>
          <a:p>
            <a:pPr algn="ctr"/>
            <a:r>
              <a:rPr lang="ru-RU">
                <a:latin typeface="Trebuchet MS" pitchFamily="34" charset="0"/>
              </a:rPr>
              <a:t>2018</a:t>
            </a:r>
          </a:p>
        </p:txBody>
      </p:sp>
      <p:pic>
        <p:nvPicPr>
          <p:cNvPr id="1946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86863" y="3932238"/>
            <a:ext cx="23987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847725"/>
            <a:ext cx="21939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892175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4313" y="892175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8" y="281146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450" y="27749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313" y="276701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6263" y="47307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00450" y="47307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8125" y="157163"/>
            <a:ext cx="8691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Отгадай семь загадок про птиц, впиши ответы в кроссворд.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выделенных клетках ты сможешь прочитать ответ на восьмую загадку.</a:t>
            </a:r>
          </a:p>
        </p:txBody>
      </p:sp>
      <p:pic>
        <p:nvPicPr>
          <p:cNvPr id="37898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4438" y="4294188"/>
            <a:ext cx="24701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214313" y="139700"/>
            <a:ext cx="8534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latin typeface="Trebuchet MS" pitchFamily="34" charset="0"/>
              </a:rPr>
              <a:t>Кроссворд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1.	Зимой на ветках яблоки!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Скорей их собери!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И вдруг вспорхнули яблоки,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Ведь это… СНЕГИРИ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2.	Кто на ёлке, на суку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Счёт ведёт «Ку-ку… Ку-ку»? – КУКУШКА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3.	Чик-чирик! К зёрнышкам прыг! Клюй, не робей! Кто это? - ВОРОБЕЙ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4.	На скале он строит дом.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Разве жить не страшно в нём?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Хоть кругом и красота,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Но какая высота!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Нет, хозяин не боится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Со скалы крутой скатиться.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Два могучие крыла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У хозяина … ОРЛА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5.	И петь не поёт,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И летать не летает…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За что же тогда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Его птицей считают? - СТРАУС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6.	Не дровосек, не плотник,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А первый на селе работник. - ДЯТЕЛ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7.	Клохчет, квохчет,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Детей созывает,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Всех под крыло собирает. - КУРИЦА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8.	На шесте дворец,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Во дворце певец, </a:t>
            </a:r>
          </a:p>
          <a:p>
            <a:r>
              <a:rPr lang="ru-RU" sz="1400">
                <a:solidFill>
                  <a:schemeClr val="accent2"/>
                </a:solidFill>
                <a:latin typeface="Trebuchet MS" pitchFamily="34" charset="0"/>
              </a:rPr>
              <a:t>	А зовут его… СКВОРЕЦ</a:t>
            </a:r>
          </a:p>
        </p:txBody>
      </p:sp>
      <p:pic>
        <p:nvPicPr>
          <p:cNvPr id="3891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1513" y="2581275"/>
            <a:ext cx="500538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847725"/>
            <a:ext cx="21939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892175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4313" y="892175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8" y="281146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450" y="27749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313" y="276701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6263" y="47307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00450" y="47307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8125" y="157163"/>
            <a:ext cx="8691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Отгадай семь загадок про птиц, впиши ответы в кроссворд.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выделенных клетках ты сможешь прочитать ответ на восьмую загадку.</a:t>
            </a:r>
          </a:p>
        </p:txBody>
      </p:sp>
      <p:pic>
        <p:nvPicPr>
          <p:cNvPr id="39946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64313" y="464026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6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38388"/>
            <a:ext cx="3810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1563" y="20638"/>
            <a:ext cx="314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8388" y="3116263"/>
            <a:ext cx="3038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8" y="3954463"/>
            <a:ext cx="37814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3725" y="136525"/>
            <a:ext cx="28178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5613" y="3054350"/>
            <a:ext cx="29146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265613" y="5359400"/>
            <a:ext cx="488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Trebuchet MS" pitchFamily="34" charset="0"/>
              </a:rPr>
              <a:t>Чайка, сова, аист, сова, аист, чайка, утка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990850" cy="452437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Словно мышки, воробьи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Ползают по травке.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Что-то вкусное нашли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Хватит для всей стайки.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Эти птички молодцы,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Людям помогают,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 жучков и червячков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Огород спасают.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 чирикают при 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Радостные песни.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Посмотрите! Как дружны!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Трудятся все вместе.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Автор: Светлана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Нехаева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8488" y="0"/>
            <a:ext cx="3360737" cy="452437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Возле дома, во дворе,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Я рассыпал крошки,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Сразу рядом воробей,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Скачет по дорожке.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Я спросил у воробья: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«Где сейчас твоя родня?»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Зимний двор, был гол и пуст,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Только вдруг, затрясся куст!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Зачирикал, засвистел,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Во все стороны взлетел!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Автор: Софья Лопатина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48450" y="415925"/>
            <a:ext cx="3368675" cy="369252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Воробей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 чём чирикал воробей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 ветке у окна?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 том, чтоб в гости поскорей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Пришла опять весна.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Ему насыпал я пшена,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Добавил отрубей.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Крылом мне машет у окна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Довольный воробей.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Автор: Мария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Лаврук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98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4356100"/>
            <a:ext cx="3043238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" y="3810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Известны памятники воробью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сооружённые человеком в знак благодарности за помощь со стороны этой птицы в борьбе против насекомых-вредителей. Первый такой памятник был воздвигнут в середине XIX века в Бостоне. В 2003 году аналогичный монумент был установлен республиканской общественной организацией «Охрана птиц Беларуси» в городе Барановичи в рамках национальной кампании «Домовый воробей — птица 2003 года».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301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7200"/>
            <a:ext cx="675481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67525" y="2225675"/>
            <a:ext cx="29924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Осенью 2003 года в городе Барановичи был открыт Памятник воробью. Его автором стал скульптор С.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Целюк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. Произведение находится в центре города, на бульваре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Хейнола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между фонтаном и кинотеатром «Октябрь».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513" y="5607050"/>
            <a:ext cx="10596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Памятник выглядит как скульптура бронзового воробья, стоящая на пьедестале, высота которого достигает 1,5 метра. У подножия есть надпись на белорусском языке, которая означает, что 2003 год является годом домашнего воробья, которого манят не дальние страны, а Отечество. Скульптура не только увековечила память о птице, но и скрыла собой трубу.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617538" y="355600"/>
            <a:ext cx="6037262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3F7819"/>
                </a:solidFill>
                <a:latin typeface="Trebuchet MS" pitchFamily="34" charset="0"/>
              </a:rPr>
              <a:t>Самый известный и популярный конечно Питерский, обитающий на Фантанке Чижик-Пыжик.</a:t>
            </a:r>
          </a:p>
          <a:p>
            <a:endParaRPr lang="ru-RU" sz="1400">
              <a:solidFill>
                <a:srgbClr val="3F7819"/>
              </a:solidFill>
              <a:latin typeface="Trebuchet MS" pitchFamily="34" charset="0"/>
            </a:endParaRPr>
          </a:p>
          <a:p>
            <a:r>
              <a:rPr lang="ru-RU" sz="1400">
                <a:solidFill>
                  <a:srgbClr val="3F7819"/>
                </a:solidFill>
                <a:latin typeface="Trebuchet MS" pitchFamily="34" charset="0"/>
              </a:rPr>
              <a:t>Установлен в 1994 году на реке Фонтанке рядом с 1-м Инженерным мостом, напротив дома № 12/1.</a:t>
            </a:r>
          </a:p>
          <a:p>
            <a:endParaRPr lang="ru-RU" sz="1400">
              <a:solidFill>
                <a:srgbClr val="3F7819"/>
              </a:solidFill>
              <a:latin typeface="Trebuchet MS" pitchFamily="34" charset="0"/>
            </a:endParaRPr>
          </a:p>
          <a:p>
            <a:r>
              <a:rPr lang="ru-RU" sz="1400">
                <a:solidFill>
                  <a:srgbClr val="3F7819"/>
                </a:solidFill>
                <a:latin typeface="Trebuchet MS" pitchFamily="34" charset="0"/>
              </a:rPr>
              <a:t>Недалеко от этого места, в доме № 6 по набережной Фонтанки, с 1835 по 1918 год располагалось Императорское училище правоведения, студенты которого носили мундиры зелёного цвета с жёлтыми петлицами и обшлагами. По широко распространённому мнению, за расцветку этого мундира, напоминавшую оперение чижа, студентов училища прозвали «чижиками-пыжиками», и именно о них была сочинена известная песенка:</a:t>
            </a:r>
          </a:p>
          <a:p>
            <a:endParaRPr lang="ru-RU" sz="1400">
              <a:solidFill>
                <a:srgbClr val="3F7819"/>
              </a:solidFill>
              <a:latin typeface="Trebuchet MS" pitchFamily="34" charset="0"/>
            </a:endParaRPr>
          </a:p>
          <a:p>
            <a:r>
              <a:rPr lang="ru-RU" sz="1400" i="1">
                <a:solidFill>
                  <a:srgbClr val="3F7819"/>
                </a:solidFill>
                <a:latin typeface="Trebuchet MS" pitchFamily="34" charset="0"/>
              </a:rPr>
              <a:t>Чижик-пыжик, где ты был?</a:t>
            </a:r>
          </a:p>
          <a:p>
            <a:r>
              <a:rPr lang="ru-RU" sz="1400" i="1">
                <a:solidFill>
                  <a:srgbClr val="3F7819"/>
                </a:solidFill>
                <a:latin typeface="Trebuchet MS" pitchFamily="34" charset="0"/>
              </a:rPr>
              <a:t>На Фонтанке водку пил.</a:t>
            </a:r>
          </a:p>
          <a:p>
            <a:r>
              <a:rPr lang="ru-RU" sz="1400" i="1">
                <a:solidFill>
                  <a:srgbClr val="3F7819"/>
                </a:solidFill>
                <a:latin typeface="Trebuchet MS" pitchFamily="34" charset="0"/>
              </a:rPr>
              <a:t>Выпил рюмку, выпил две —</a:t>
            </a:r>
          </a:p>
          <a:p>
            <a:r>
              <a:rPr lang="ru-RU" sz="1400" i="1">
                <a:solidFill>
                  <a:srgbClr val="3F7819"/>
                </a:solidFill>
                <a:latin typeface="Trebuchet MS" pitchFamily="34" charset="0"/>
              </a:rPr>
              <a:t>Закружилось в голове.</a:t>
            </a:r>
          </a:p>
          <a:p>
            <a:endParaRPr lang="en-US" sz="1400" i="1">
              <a:solidFill>
                <a:srgbClr val="3F7819"/>
              </a:solidFill>
              <a:latin typeface="Trebuchet MS" pitchFamily="34" charset="0"/>
            </a:endParaRPr>
          </a:p>
          <a:p>
            <a:r>
              <a:rPr lang="ru-RU" sz="1400">
                <a:solidFill>
                  <a:srgbClr val="3F7819"/>
                </a:solidFill>
                <a:latin typeface="Trebuchet MS" pitchFamily="34" charset="0"/>
              </a:rPr>
              <a:t>	Памятник был разработан грузинским киносценаристом и кинорежиссёром Резо Габриадзе и является одним 	из самых маленьких памятников в Санкт-Петербурге.</a:t>
            </a:r>
          </a:p>
          <a:p>
            <a:r>
              <a:rPr lang="ru-RU" sz="1400">
                <a:solidFill>
                  <a:srgbClr val="3F7819"/>
                </a:solidFill>
                <a:latin typeface="Trebuchet MS" pitchFamily="34" charset="0"/>
              </a:rPr>
              <a:t>	Его высота — 11 см, вес — около 5 кг. За время существования памятника его несколько раз похищали, но каждый раз скульптура усилиями граждан и правоохранительных органов возвращалась на место.</a:t>
            </a:r>
          </a:p>
          <a:p>
            <a:r>
              <a:rPr lang="ru-RU" sz="1400">
                <a:solidFill>
                  <a:srgbClr val="3F7819"/>
                </a:solidFill>
                <a:latin typeface="Trebuchet MS" pitchFamily="34" charset="0"/>
              </a:rPr>
              <a:t>	Существует поверье, согласно которому, если загадать желание и попасть в Чижика-Пыжика монеткой, то желание обязательно сбудется.</a:t>
            </a:r>
          </a:p>
        </p:txBody>
      </p:sp>
      <p:pic>
        <p:nvPicPr>
          <p:cNvPr id="440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1171575"/>
            <a:ext cx="41878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64675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г. Минск, Беларусь.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У входа на центральный рынок Минска воробей в кампании с доброй торговкой семечками радует людей. Автор </a:t>
            </a:r>
            <a:r>
              <a:rPr lang="ru-RU" sz="140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Олег Куприянов.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50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363" y="850900"/>
            <a:ext cx="534987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567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г. Токио, Япония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Эта стайка токийских воробушков так же греют душу, как и минская тетушка с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семками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. Совсем не памятник… скорее приятный нюанс города.</a:t>
            </a:r>
          </a:p>
        </p:txBody>
      </p:sp>
      <p:pic>
        <p:nvPicPr>
          <p:cNvPr id="460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25" y="827088"/>
            <a:ext cx="74072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64723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г. Кемерово, Россия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Эта небольшая каменная лужа с отражающимся в ней небом и стаей огромных воробьев, «слетевшихся на водопой», находится в центре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Кемерова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в сквере Театра для детей и молодежи. </a:t>
            </a:r>
          </a:p>
        </p:txBody>
      </p:sp>
      <p:pic>
        <p:nvPicPr>
          <p:cNvPr id="471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639888"/>
            <a:ext cx="4919663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988" y="1624013"/>
            <a:ext cx="49196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5"/>
          <p:cNvSpPr>
            <a:spLocks noChangeArrowheads="1"/>
          </p:cNvSpPr>
          <p:nvPr/>
        </p:nvSpPr>
        <p:spPr bwMode="auto">
          <a:xfrm>
            <a:off x="601663" y="4640263"/>
            <a:ext cx="6096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3F7819"/>
                </a:solidFill>
                <a:latin typeface="Trebuchet MS" pitchFamily="34" charset="0"/>
              </a:rPr>
              <a:t>Это дипломная работа выпускницы Кемеровского государственного университета культуры и искусств Зульфии Якатовой, сделанная ею в подарок любимому театру. «Идея скульптуры в том, что люди в повседневных делах неба не видят. Но оно отражается во всем: в воде, в траве. В каждом из нас есть небо».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72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rebuchet MS" pitchFamily="34" charset="0"/>
            </a:endParaRP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403850" y="0"/>
            <a:ext cx="3938588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Весёлой стайкой налетают </a:t>
            </a:r>
          </a:p>
          <a:p>
            <a:r>
              <a:rPr lang="ru-RU">
                <a:latin typeface="Trebuchet MS" pitchFamily="34" charset="0"/>
              </a:rPr>
              <a:t>— Сыпь больше крошек, не жалей! </a:t>
            </a:r>
          </a:p>
          <a:p>
            <a:r>
              <a:rPr lang="ru-RU">
                <a:latin typeface="Trebuchet MS" pitchFamily="34" charset="0"/>
              </a:rPr>
              <a:t>А зазевался — улетает </a:t>
            </a:r>
          </a:p>
          <a:p>
            <a:r>
              <a:rPr lang="ru-RU">
                <a:latin typeface="Trebuchet MS" pitchFamily="34" charset="0"/>
              </a:rPr>
              <a:t>С горбушкой в клюве … 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57163" y="1177925"/>
            <a:ext cx="3262312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Скачет бойко по дорожке, </a:t>
            </a:r>
          </a:p>
          <a:p>
            <a:r>
              <a:rPr lang="ru-RU">
                <a:latin typeface="Trebuchet MS" pitchFamily="34" charset="0"/>
              </a:rPr>
              <a:t>Подбирает с земли крошки. </a:t>
            </a:r>
          </a:p>
          <a:p>
            <a:r>
              <a:rPr lang="ru-RU">
                <a:latin typeface="Trebuchet MS" pitchFamily="34" charset="0"/>
              </a:rPr>
              <a:t>Не боится голубей… </a:t>
            </a:r>
          </a:p>
          <a:p>
            <a:r>
              <a:rPr lang="ru-RU">
                <a:latin typeface="Trebuchet MS" pitchFamily="34" charset="0"/>
              </a:rPr>
              <a:t>Что за птичка? 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6532563" y="1609725"/>
            <a:ext cx="3114675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Эта маленькая пташка </a:t>
            </a:r>
          </a:p>
          <a:p>
            <a:r>
              <a:rPr lang="ru-RU">
                <a:latin typeface="Trebuchet MS" pitchFamily="34" charset="0"/>
              </a:rPr>
              <a:t>Носит серую рубашку, </a:t>
            </a:r>
          </a:p>
          <a:p>
            <a:r>
              <a:rPr lang="ru-RU">
                <a:latin typeface="Trebuchet MS" pitchFamily="34" charset="0"/>
              </a:rPr>
              <a:t>Подбирает быстро крошки </a:t>
            </a:r>
          </a:p>
          <a:p>
            <a:r>
              <a:rPr lang="ru-RU">
                <a:latin typeface="Trebuchet MS" pitchFamily="34" charset="0"/>
              </a:rPr>
              <a:t>И спасается от кошки. </a:t>
            </a: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155575" y="2768600"/>
            <a:ext cx="2874963" cy="2308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Вот пернатый городской, </a:t>
            </a:r>
          </a:p>
          <a:p>
            <a:r>
              <a:rPr lang="ru-RU">
                <a:latin typeface="Trebuchet MS" pitchFamily="34" charset="0"/>
              </a:rPr>
              <a:t>Всюду жмется к людям. </a:t>
            </a:r>
          </a:p>
          <a:p>
            <a:r>
              <a:rPr lang="ru-RU">
                <a:latin typeface="Trebuchet MS" pitchFamily="34" charset="0"/>
              </a:rPr>
              <a:t>Мы голодною зимой </a:t>
            </a:r>
          </a:p>
          <a:p>
            <a:r>
              <a:rPr lang="ru-RU">
                <a:latin typeface="Trebuchet MS" pitchFamily="34" charset="0"/>
              </a:rPr>
              <a:t>С ним делиться будем, </a:t>
            </a:r>
          </a:p>
          <a:p>
            <a:r>
              <a:rPr lang="ru-RU">
                <a:latin typeface="Trebuchet MS" pitchFamily="34" charset="0"/>
              </a:rPr>
              <a:t>Просит серый озорник: </a:t>
            </a:r>
          </a:p>
          <a:p>
            <a:r>
              <a:rPr lang="ru-RU">
                <a:latin typeface="Trebuchet MS" pitchFamily="34" charset="0"/>
              </a:rPr>
              <a:t>«Дайте хлеба крошку! </a:t>
            </a:r>
          </a:p>
          <a:p>
            <a:r>
              <a:rPr lang="ru-RU">
                <a:latin typeface="Trebuchet MS" pitchFamily="34" charset="0"/>
              </a:rPr>
              <a:t>Я устал, чирик-чирик, </a:t>
            </a:r>
          </a:p>
          <a:p>
            <a:r>
              <a:rPr lang="ru-RU">
                <a:latin typeface="Trebuchet MS" pitchFamily="34" charset="0"/>
              </a:rPr>
              <a:t>И замерз немножко!» </a:t>
            </a:r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7191375" y="3184525"/>
            <a:ext cx="2727325" cy="1477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Птичка-невеличка </a:t>
            </a:r>
          </a:p>
          <a:p>
            <a:r>
              <a:rPr lang="ru-RU">
                <a:latin typeface="Trebuchet MS" pitchFamily="34" charset="0"/>
              </a:rPr>
              <a:t>Ножки имеет, </a:t>
            </a:r>
          </a:p>
          <a:p>
            <a:r>
              <a:rPr lang="ru-RU">
                <a:latin typeface="Trebuchet MS" pitchFamily="34" charset="0"/>
              </a:rPr>
              <a:t>А ходить не умеет. </a:t>
            </a:r>
          </a:p>
          <a:p>
            <a:r>
              <a:rPr lang="ru-RU">
                <a:latin typeface="Trebuchet MS" pitchFamily="34" charset="0"/>
              </a:rPr>
              <a:t>Хочет сделать шажок — </a:t>
            </a:r>
          </a:p>
          <a:p>
            <a:r>
              <a:rPr lang="ru-RU">
                <a:latin typeface="Trebuchet MS" pitchFamily="34" charset="0"/>
              </a:rPr>
              <a:t>Получается прыжок. </a:t>
            </a:r>
          </a:p>
        </p:txBody>
      </p:sp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209550" y="100013"/>
            <a:ext cx="3155950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Среди жирных голубей Скачет щуплый… </a:t>
            </a:r>
          </a:p>
        </p:txBody>
      </p:sp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3394075" y="4271963"/>
            <a:ext cx="3138488" cy="2308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Он на дереве сидит, </a:t>
            </a:r>
          </a:p>
          <a:p>
            <a:r>
              <a:rPr lang="ru-RU">
                <a:latin typeface="Trebuchet MS" pitchFamily="34" charset="0"/>
              </a:rPr>
              <a:t>Чик-чирик всем говорит, </a:t>
            </a:r>
          </a:p>
          <a:p>
            <a:r>
              <a:rPr lang="ru-RU">
                <a:latin typeface="Trebuchet MS" pitchFamily="34" charset="0"/>
              </a:rPr>
              <a:t>Очень любит угощение, </a:t>
            </a:r>
          </a:p>
          <a:p>
            <a:r>
              <a:rPr lang="ru-RU">
                <a:latin typeface="Trebuchet MS" pitchFamily="34" charset="0"/>
              </a:rPr>
              <a:t>Просо, зёрнышки, печенье. </a:t>
            </a:r>
          </a:p>
          <a:p>
            <a:r>
              <a:rPr lang="ru-RU">
                <a:latin typeface="Trebuchet MS" pitchFamily="34" charset="0"/>
              </a:rPr>
              <a:t>Прыгает, а не идёт, </a:t>
            </a:r>
          </a:p>
          <a:p>
            <a:r>
              <a:rPr lang="ru-RU">
                <a:latin typeface="Trebuchet MS" pitchFamily="34" charset="0"/>
              </a:rPr>
              <a:t>Рядом с нами он живёт, </a:t>
            </a:r>
          </a:p>
          <a:p>
            <a:r>
              <a:rPr lang="ru-RU">
                <a:latin typeface="Trebuchet MS" pitchFamily="34" charset="0"/>
              </a:rPr>
              <a:t>Угадайте поскорей, </a:t>
            </a:r>
          </a:p>
          <a:p>
            <a:r>
              <a:rPr lang="ru-RU">
                <a:latin typeface="Trebuchet MS" pitchFamily="34" charset="0"/>
              </a:rPr>
              <a:t>Кто же это?… </a:t>
            </a:r>
          </a:p>
        </p:txBody>
      </p:sp>
      <p:pic>
        <p:nvPicPr>
          <p:cNvPr id="20489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971800"/>
            <a:ext cx="4305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8600" y="5365750"/>
            <a:ext cx="1876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7438" y="5365750"/>
            <a:ext cx="232568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AutoShape 2" descr="домовый Воробей, Воробей, птица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567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Сингапур -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город-государство, расположенный на островах в Юго-Восточной Азии.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 берегу реки Сингапур стоит тоже памятник воробью. Шокировал честно говоря. Бройлерный такой воробей. Не типичный. «Восток дело тонкое»…</a:t>
            </a:r>
          </a:p>
        </p:txBody>
      </p:sp>
      <p:pic>
        <p:nvPicPr>
          <p:cNvPr id="481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55675"/>
            <a:ext cx="48101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915988"/>
            <a:ext cx="6424612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593725"/>
            <a:ext cx="5000625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г. Калининград, Красная улица, Россия</a:t>
            </a:r>
          </a:p>
        </p:txBody>
      </p:sp>
      <p:pic>
        <p:nvPicPr>
          <p:cNvPr id="491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997075"/>
            <a:ext cx="477202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950" y="717550"/>
            <a:ext cx="443071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088"/>
            <a:ext cx="70516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Скульптура воробья появилась в Усолье. Возле здания централизованной бухгалтерии появилась скульптура воробья, причем умного воробья, считающего на счетах. Такой подарок к юбилею Усолья подготовил коллектив централизованной бухгалтерии. Идея принадлежала директору Ольги Левиной. </a:t>
            </a:r>
          </a:p>
        </p:txBody>
      </p:sp>
      <p:pic>
        <p:nvPicPr>
          <p:cNvPr id="501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203325"/>
            <a:ext cx="6831013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1675" y="0"/>
            <a:ext cx="514032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157163" y="-5481638"/>
            <a:ext cx="10107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1938" y="0"/>
            <a:ext cx="4816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Интересные факты о воробьях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588" y="733425"/>
            <a:ext cx="8275637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России обитает лишь два вида этих птиц — полевой и домовой воробьи.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Самые маленькие из воробьёв, корольки, и вовсе весят по 10-12 грамм.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Всего на Земле обитает около миллиарда воробьёв.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Как и сороки, воробьи склонны к воровству разных мелких предметов.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Теоретически воробьи способны жить лет по десять, но на самом деле большинство из них не переживает и одной зимы.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 время полёта сердце воробья сокращается до 1000 раз в минуту.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Рядом с людьми воробьи живут уже около 10000 лет.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Долго находиться в воздухе воробьи не могут — они обычно устают за 15-20 минут непрерывного полёта.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Воробьи часто образуют пару на всю жизнь.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Без еды воробей сможет протянуть не дольше двух дней, так как на полёты он тратит огромное количество энергии.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 земле воробьи передвигаются короткими прыжками, так как их короткие лапки не приспособлены для ходьбы.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Воробьи откладывают яйца 2-3 раза в год, в зависимости от того, в насколько тёплых краях они живут.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Птенцы воробьёв начинают летать через 10 дней после появления на свет.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Северной Америке раньше не было воробьёв — их завезли туда из Великобритании в 1960 году, чтобы эти птицы помогли справиться с заполонившими поля гусеницами.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Нормальная температура тела этой птички составляет 44 градуса.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Воробьи видят мир в розовых оттенках, что довольно необычно, так как обычно животные имеют чёрно-белое зрение. Хотя ящерицы, например, видят мир оранжевым.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шее воробья в два раза больше позвонков, чем в шее жирафа.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Сильный испуг вполне может убить воробья, вызвав разрыв сердца.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холодное время года воробьи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кучкуются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и сбиваются в кучки в гнёздах, чтобы было теплее.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 целью чистки перьев летом воробьи купаются в песке, а зимой — в снегу.</a:t>
            </a:r>
          </a:p>
        </p:txBody>
      </p:sp>
      <p:pic>
        <p:nvPicPr>
          <p:cNvPr id="5120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8413" y="1322388"/>
            <a:ext cx="4573587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1763"/>
            <a:ext cx="7543800" cy="66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403225" y="15875"/>
            <a:ext cx="4383088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sz="3200" b="1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Кроссворд про птиц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b="1">
                <a:solidFill>
                  <a:srgbClr val="008080"/>
                </a:solidFill>
                <a:latin typeface="Trebuchet MS" pitchFamily="34" charset="0"/>
                <a:cs typeface="Times New Roman" pitchFamily="18" charset="0"/>
              </a:rPr>
              <a:t>Загадки про птиц</a:t>
            </a:r>
            <a:endParaRPr lang="ru-RU" b="1">
              <a:solidFill>
                <a:srgbClr val="1F4D78"/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008080"/>
                </a:solidFill>
                <a:latin typeface="Trebuchet MS" pitchFamily="34" charset="0"/>
                <a:cs typeface="Times New Roman" pitchFamily="18" charset="0"/>
              </a:rPr>
              <a:t>для слов по горизонтали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1.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Кто плывет по небу клином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Средь осенней тишины?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И пригоркам, и долинам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Кто курлычет с вышины?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3.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Непоседа пестрая, птица длиннохвостая,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Птица говорливая, самая болтливая.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4.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Маленький мальчишка в сером пальтишке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По дворам шныряет, крошки собирает.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5.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Есть на дереве дворец,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Во дворце живет…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7.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Черный жилет, красный берет,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Нос как топор, хвост как упор.</a:t>
            </a:r>
          </a:p>
        </p:txBody>
      </p:sp>
      <p:sp>
        <p:nvSpPr>
          <p:cNvPr id="53250" name="Прямоугольник 3"/>
          <p:cNvSpPr>
            <a:spLocks noChangeArrowheads="1"/>
          </p:cNvSpPr>
          <p:nvPr/>
        </p:nvSpPr>
        <p:spPr bwMode="auto">
          <a:xfrm>
            <a:off x="4910138" y="196850"/>
            <a:ext cx="6096000" cy="67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b="1">
                <a:solidFill>
                  <a:srgbClr val="008080"/>
                </a:solidFill>
                <a:latin typeface="Trebuchet MS" pitchFamily="34" charset="0"/>
                <a:cs typeface="Times New Roman" pitchFamily="18" charset="0"/>
              </a:rPr>
              <a:t>Загадки про птиц</a:t>
            </a:r>
            <a:endParaRPr lang="ru-RU" b="1">
              <a:solidFill>
                <a:srgbClr val="1F4D78"/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008080"/>
                </a:solidFill>
                <a:latin typeface="Trebuchet MS" pitchFamily="34" charset="0"/>
                <a:cs typeface="Times New Roman" pitchFamily="18" charset="0"/>
              </a:rPr>
              <a:t>для слов по вертикали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1.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В чаще не гнездится серенькая птица,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А живет на воле, прямо в чистом поле.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К солнцу подымается – песней заливается.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2.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У меня, у быстрокрылой,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Хвостик острый, точно вилы.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Я из глины дом леплю,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Мошек на лету ловлю.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3.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На вид неказист,</a:t>
            </a:r>
            <a:r>
              <a:rPr lang="en-US"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>
                <a:latin typeface="Trebuchet MS" pitchFamily="34" charset="0"/>
                <a:cs typeface="Times New Roman" pitchFamily="18" charset="0"/>
              </a:rPr>
              <a:t>зато голосист.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5.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Всю ночь летает –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Мышей добывает.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А станет светло –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Спать летит в дупло.</a:t>
            </a:r>
          </a:p>
          <a:p>
            <a:r>
              <a:rPr lang="ru-RU">
                <a:solidFill>
                  <a:srgbClr val="FF6600"/>
                </a:solidFill>
                <a:latin typeface="Trebuchet MS" pitchFamily="34" charset="0"/>
                <a:cs typeface="Times New Roman" pitchFamily="18" charset="0"/>
              </a:rPr>
              <a:t>6.</a:t>
            </a:r>
            <a:endParaRPr lang="ru-RU">
              <a:latin typeface="Trebuchet MS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Шлеп да шлеп по воде –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Ходит, серая, весь день.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Будь хоть зной, хоть непогода, –</a:t>
            </a:r>
          </a:p>
          <a:p>
            <a:r>
              <a:rPr lang="ru-RU">
                <a:latin typeface="Trebuchet MS" pitchFamily="34" charset="0"/>
                <a:cs typeface="Times New Roman" pitchFamily="18" charset="0"/>
              </a:rPr>
              <a:t>Жить не может без болота.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7588" y="65088"/>
            <a:ext cx="35083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Поговорки о воробьях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613" y="525463"/>
            <a:ext cx="869156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Слово — не воробей: вылетит — не поймаешь.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Слово не воробей. Вылетит — береги скворечник!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Слово не воробей, не поймаешь за хвост.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По воробьям из пушки не стреляют.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В моей </a:t>
            </a:r>
            <a:r>
              <a:rPr lang="ru-RU" altLang="ru-RU" dirty="0" err="1">
                <a:latin typeface="+mn-lt"/>
                <a:cs typeface="+mn-cs"/>
              </a:rPr>
              <a:t>коробьи</a:t>
            </a:r>
            <a:r>
              <a:rPr lang="ru-RU" altLang="ru-RU" dirty="0">
                <a:latin typeface="+mn-lt"/>
                <a:cs typeface="+mn-cs"/>
              </a:rPr>
              <a:t> завелись воробьи.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Индюшки от воробья не распознает.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Женщина не воробей — залетит не прокормишь.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И воробей на кошку чирикает.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Андрей—воробей на коне катался, руки—ноги поломал, без трусов остался.</a:t>
            </a:r>
          </a:p>
          <a:p>
            <a:pPr marL="342900" indent="-342900" defTabSz="914400" eaLnBrk="0" hangingPunct="0"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  <a:cs typeface="+mn-cs"/>
              </a:rPr>
              <a:t>Андрей, воробей, не летай на реку, не клюй песку, не тупи носку: </a:t>
            </a:r>
          </a:p>
          <a:p>
            <a:pPr defTabSz="914400" eaLnBrk="0" hangingPunct="0">
              <a:defRPr/>
            </a:pPr>
            <a:r>
              <a:rPr lang="ru-RU" altLang="ru-RU" dirty="0">
                <a:latin typeface="+mn-lt"/>
                <a:cs typeface="+mn-cs"/>
              </a:rPr>
              <a:t>пригодится носок на овсяный колосок.</a:t>
            </a:r>
          </a:p>
          <a:p>
            <a:pPr defTabSz="914400" eaLnBrk="0" hangingPunct="0">
              <a:defRPr/>
            </a:pPr>
            <a:r>
              <a:rPr lang="ru-RU" altLang="ru-RU" dirty="0">
                <a:latin typeface="+mn-lt"/>
                <a:cs typeface="+mn-cs"/>
              </a:rPr>
              <a:t>11. Сова пожирает воробья.</a:t>
            </a:r>
          </a:p>
          <a:p>
            <a:pPr defTabSz="914400" eaLnBrk="0" hangingPunct="0">
              <a:defRPr/>
            </a:pPr>
            <a:r>
              <a:rPr lang="ru-RU" altLang="ru-RU" dirty="0">
                <a:latin typeface="+mn-lt"/>
                <a:cs typeface="+mn-cs"/>
              </a:rPr>
              <a:t>12.Сам с воробья, а сердце с кошку.</a:t>
            </a:r>
          </a:p>
          <a:p>
            <a:pPr defTabSz="914400" eaLnBrk="0" hangingPunct="0">
              <a:defRPr/>
            </a:pPr>
            <a:r>
              <a:rPr lang="ru-RU" altLang="ru-RU" dirty="0">
                <a:latin typeface="+mn-lt"/>
                <a:cs typeface="+mn-cs"/>
              </a:rPr>
              <a:t>13.Капля — воробью глотка нет, а камень долбит.</a:t>
            </a:r>
          </a:p>
          <a:p>
            <a:pPr defTabSz="914400" eaLnBrk="0" hangingPunct="0">
              <a:defRPr/>
            </a:pPr>
            <a:endParaRPr lang="ru-RU" altLang="ru-RU" dirty="0">
              <a:latin typeface="Arial" panose="020B0604020202020204" pitchFamily="34" charset="0"/>
              <a:cs typeface="+mn-cs"/>
            </a:endParaRPr>
          </a:p>
          <a:p>
            <a:pPr defTabSz="914400" eaLnBrk="0" hangingPunct="0">
              <a:defRPr/>
            </a:pPr>
            <a:endParaRPr lang="ru-RU" altLang="ru-RU" dirty="0">
              <a:latin typeface="+mn-lt"/>
              <a:cs typeface="+mn-cs"/>
            </a:endParaRPr>
          </a:p>
        </p:txBody>
      </p:sp>
      <p:pic>
        <p:nvPicPr>
          <p:cNvPr id="54275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588" y="3343275"/>
            <a:ext cx="3429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7588" y="65088"/>
            <a:ext cx="37877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Пословицы про воробья</a:t>
            </a:r>
          </a:p>
        </p:txBody>
      </p:sp>
      <p:sp>
        <p:nvSpPr>
          <p:cNvPr id="55298" name="Прямоугольник 3"/>
          <p:cNvSpPr>
            <a:spLocks noChangeArrowheads="1"/>
          </p:cNvSpPr>
          <p:nvPr/>
        </p:nvSpPr>
        <p:spPr bwMode="auto">
          <a:xfrm>
            <a:off x="165100" y="525463"/>
            <a:ext cx="7529513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1. Вор воробей домосед, а люди не хвалят.</a:t>
            </a:r>
            <a:endParaRPr lang="ru-RU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2. Воробьи гомонят — гнёзда завивают.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3. Жид как воробей, — где бы ни сел, там и наестся.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4. Из пушки по воробьям не бьют.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5. Где просо, там и воробей.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6. Одного воробья на двенадцать блюд не разложишь.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7. Гороховое чучело, воронье пугало, поставить да воробьев пугать.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8. У него силы — на быка, а работы — на воробья. 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9. В добру пору воробью ненастье, коли стреха под боком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10.Осенью и воробей богат.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Calibri" pitchFamily="34" charset="0"/>
              </a:rPr>
              <a:t>11.</a:t>
            </a:r>
            <a:r>
              <a:rPr lang="ru-RU">
                <a:latin typeface="Trebuchet MS" pitchFamily="34" charset="0"/>
                <a:cs typeface="Times New Roman" pitchFamily="18" charset="0"/>
              </a:rPr>
              <a:t>Осенью и у воробья пир.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12.Не робей, воробей.</a:t>
            </a:r>
            <a:endParaRPr lang="ru-RU">
              <a:latin typeface="Trebuchet MS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>
                <a:latin typeface="Trebuchet MS" pitchFamily="34" charset="0"/>
                <a:cs typeface="Times New Roman" pitchFamily="18" charset="0"/>
              </a:rPr>
              <a:t>13.Воробьи до ста лет прыгают.</a:t>
            </a:r>
            <a:endParaRPr lang="ru-RU"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52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3502025"/>
            <a:ext cx="39401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9663" y="98425"/>
            <a:ext cx="3235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Вопросы у эко-уроку: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475" y="955675"/>
            <a:ext cx="9190038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Какие два вида воробья обитают в России?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Почему воробей называется домовым?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Чем отличается самец от самки?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Откуда произошло слово «воробей»?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Кто такие синантропы?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Чем питаются воробьи?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Сколько раз в год размножаются воробьи?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Сколько яиц обычно в гнезде?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Чем птенцовые птицы отличаются от выводковых?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Какую пользу для человека приносят воробьи?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Могут ли воробьи нанести вред человеку?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Каковы причины исчезновения воробьев?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Зачем воробьи купаются в песке?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Сколько может находится воробей в воздухе без отдыха?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Что послужило экологической катастрофой в Китае в 60-х годах прошлого века?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632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5350" y="2633663"/>
            <a:ext cx="36766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3"/>
          <p:cNvSpPr txBox="1">
            <a:spLocks noChangeArrowheads="1"/>
          </p:cNvSpPr>
          <p:nvPr/>
        </p:nvSpPr>
        <p:spPr bwMode="auto">
          <a:xfrm>
            <a:off x="296863" y="234950"/>
            <a:ext cx="54165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F7819"/>
                </a:solidFill>
                <a:latin typeface="Trebuchet MS" pitchFamily="34" charset="0"/>
              </a:rPr>
              <a:t>Воробьи </a:t>
            </a:r>
            <a:r>
              <a:rPr lang="en-US" sz="2000" b="1">
                <a:solidFill>
                  <a:srgbClr val="3F7819"/>
                </a:solidFill>
                <a:latin typeface="Trebuchet MS" pitchFamily="34" charset="0"/>
              </a:rPr>
              <a:t>– </a:t>
            </a:r>
          </a:p>
          <a:p>
            <a:pPr algn="ctr"/>
            <a:r>
              <a:rPr lang="ru-RU" sz="2000" b="1">
                <a:solidFill>
                  <a:srgbClr val="3F7819"/>
                </a:solidFill>
                <a:latin typeface="Trebuchet MS" pitchFamily="34" charset="0"/>
              </a:rPr>
              <a:t>в литературно-художественных произведениях.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Неприязнь к воробьям со стороны сельских жителей.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«Общество друзей воробьев» в Новом Свете.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Памятники воробью.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Воробьи в живописи.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Домовый и полевой воробьи.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Загадки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Загадки - обманки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Ребусы</a:t>
            </a:r>
          </a:p>
          <a:p>
            <a:r>
              <a:rPr lang="ru-RU" sz="2000">
                <a:solidFill>
                  <a:srgbClr val="3F7819"/>
                </a:solidFill>
                <a:latin typeface="Trebuchet MS" pitchFamily="34" charset="0"/>
              </a:rPr>
              <a:t>Стихи</a:t>
            </a:r>
          </a:p>
        </p:txBody>
      </p:sp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22288" y="4895850"/>
            <a:ext cx="5372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rebuchet MS" pitchFamily="34" charset="0"/>
              </a:rPr>
              <a:t>Александр Рыбников</a:t>
            </a:r>
          </a:p>
          <a:p>
            <a:pPr algn="ctr"/>
            <a:r>
              <a:rPr lang="ru-RU" sz="1600">
                <a:latin typeface="Trebuchet MS" pitchFamily="34" charset="0"/>
              </a:rPr>
              <a:t>проект "ПЛАНЕТА РЕБУСОВ" - 7000 авторских ребусов - для развития детей, родителям и педагогам. (</a:t>
            </a:r>
            <a:r>
              <a:rPr lang="ru-RU" sz="1600">
                <a:latin typeface="Trebuchet MS" pitchFamily="34" charset="0"/>
                <a:hlinkClick r:id="rId2"/>
              </a:rPr>
              <a:t>www.planetarebusov.com</a:t>
            </a:r>
            <a:r>
              <a:rPr lang="ru-RU" sz="1600">
                <a:latin typeface="Trebuchet MS" pitchFamily="34" charset="0"/>
              </a:rPr>
              <a:t>) </a:t>
            </a:r>
            <a:br>
              <a:rPr lang="ru-RU" sz="1600">
                <a:latin typeface="Trebuchet MS" pitchFamily="34" charset="0"/>
              </a:rPr>
            </a:br>
            <a:r>
              <a:rPr lang="ru-RU" sz="1600">
                <a:latin typeface="Trebuchet MS" pitchFamily="34" charset="0"/>
              </a:rPr>
              <a:t>Дарю созданные книги читателям библиотеки. </a:t>
            </a:r>
            <a:br>
              <a:rPr lang="ru-RU" sz="1600">
                <a:latin typeface="Trebuchet MS" pitchFamily="34" charset="0"/>
              </a:rPr>
            </a:br>
            <a:r>
              <a:rPr lang="ru-RU" sz="1600">
                <a:latin typeface="Trebuchet MS" pitchFamily="34" charset="0"/>
              </a:rPr>
              <a:t>ПОДАРОК ОТ АВТОРА - скачать книги - (</a:t>
            </a:r>
            <a:r>
              <a:rPr lang="ru-RU" sz="1600">
                <a:latin typeface="Trebuchet MS" pitchFamily="34" charset="0"/>
                <a:hlinkClick r:id="rId3"/>
              </a:rPr>
              <a:t>https://planetarebusov.com/knigi-v-podarok/</a:t>
            </a:r>
            <a:r>
              <a:rPr lang="ru-RU" sz="1600">
                <a:latin typeface="Trebuchet MS" pitchFamily="34" charset="0"/>
              </a:rPr>
              <a:t>) </a:t>
            </a:r>
          </a:p>
        </p:txBody>
      </p:sp>
      <p:pic>
        <p:nvPicPr>
          <p:cNvPr id="5734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2400" y="381000"/>
            <a:ext cx="281781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493713"/>
            <a:ext cx="110283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7938" y="0"/>
            <a:ext cx="941546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Домо́вый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воробе́й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(лат.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Passer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domesticus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) — наиболее распространённый вид из рода настоящих воробьёв (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Passer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) семейства воробьиных (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Passeridae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). Одна из самых известных птиц, обитающая по соседству с жилищем человека (отсюда её видовое название «домовый») и хорошо узнаваемая как по внешнему виду, так и по характерному чириканью.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1263" y="973138"/>
            <a:ext cx="23479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439738"/>
            <a:ext cx="762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52450" y="6211888"/>
            <a:ext cx="964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На снимке: Домовый (слева) и полевой воробьи часто соседствуют друг с другом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3013075" y="69850"/>
            <a:ext cx="320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Домовой и полевой воробьи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1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2428875" y="73025"/>
            <a:ext cx="740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rebuchet MS" pitchFamily="34" charset="0"/>
              </a:rPr>
              <a:t>До новых радостных встреч!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69850"/>
            <a:ext cx="56292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89538" y="673100"/>
            <a:ext cx="6096000" cy="3138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Бытует мнение, что птица названа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«воробей» из-за привычки отнимать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еду у других птиц и воровать ее у людей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(от созвучного выражения «вора бей»).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Это мнение имеет право на существование,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но все же относится к разряду народного истолкования.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У исследователей же существует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две точки зрения на происхождение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слова «воробей».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839788" y="4378325"/>
            <a:ext cx="7627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Согласно первой, оно является со временем изменившемся древнеславянским словом «горобец», что означало «рябой». </a:t>
            </a:r>
            <a:endParaRPr lang="en-US">
              <a:solidFill>
                <a:srgbClr val="3F7819"/>
              </a:solidFill>
              <a:latin typeface="Trebuchet MS" pitchFamily="34" charset="0"/>
            </a:endParaRPr>
          </a:p>
          <a:p>
            <a:endParaRPr lang="en-US">
              <a:solidFill>
                <a:srgbClr val="3F7819"/>
              </a:solidFill>
              <a:latin typeface="Trebuchet MS" pitchFamily="34" charset="0"/>
            </a:endParaRPr>
          </a:p>
          <a:p>
            <a:r>
              <a:rPr lang="ru-RU">
                <a:solidFill>
                  <a:srgbClr val="3F7819"/>
                </a:solidFill>
                <a:latin typeface="Trebuchet MS" pitchFamily="34" charset="0"/>
              </a:rPr>
              <a:t>Согласно второй, слово имеет звукоподражательную основу. То есть люди называли птиц в зависимости от звуков, которые те издавали. Считается, что несохранившееся слово «ворк» является основой для таких слов, связанных со звуками, как «ворчать», «ворковать», а также «воробей».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4263" y="46038"/>
            <a:ext cx="5670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Почему воробья назвали воробьем?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69850"/>
            <a:ext cx="56292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43550" y="1817688"/>
            <a:ext cx="420211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Господин Даль в своём "Толковом словаре" привёл "воробьиные" синонимы: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воробьиха,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воробыш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воробышек,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воробойка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воробьёнок,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воробьёныш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малый воробышек, воробьиный птенец.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175" y="4716463"/>
            <a:ext cx="8402638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России в народе воробьёв называют – "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жидрики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". Сохранились предания о том, почему воробьи передвигается по земле прыжками, а не ходят, как галки и вороны. Поверье гласит, воробей своим подлым чириканьем выдал спрятанного от преследователей Иисуса Христа. Потом таскал и подавал гвозди, которыми распяли сына Бога, а затем чирикал громко, тем самым подавая знак палачам, что Иисус ещё живой и нужно его дальше мучить. Поэтому Бог наказал воробьёв и сделал им невидимые путы для лапок.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5450" y="90488"/>
            <a:ext cx="4087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Почему воробей прыгает?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30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682875" y="106363"/>
            <a:ext cx="284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Самец домового воробья</a:t>
            </a:r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850" y="3678238"/>
            <a:ext cx="4757738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7458075" y="3779838"/>
            <a:ext cx="283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Самка домового воробья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" y="4078288"/>
            <a:ext cx="45815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Длина тела составляет 14—18 см, масса — 21—37 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Общая окраска оперения — сверху коричневато-бурая, снизу беловатая или серая. Щёки белые. Крылья с желтовато-белой поперечной полосой. Самец отличается от самки наличием большого чёрного пятна («галстука»), охватывающего подбородок, горло, зоб и верхнюю часть груди, а также тёмно-серым (а не тёмно-бурым) верхом головы.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0250" y="2944813"/>
            <a:ext cx="404336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У самки голова и горло серые, а над глазом имеется бледная серо-жёлтая полоса.</a:t>
            </a:r>
          </a:p>
        </p:txBody>
      </p:sp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5530850" y="0"/>
            <a:ext cx="6096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О чём поют воробушки</a:t>
            </a:r>
          </a:p>
          <a:p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В последний день зимы?</a:t>
            </a:r>
          </a:p>
          <a:p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— Мы выжили, мы дожили,</a:t>
            </a:r>
          </a:p>
          <a:p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Мы живы, живы мы!</a:t>
            </a:r>
          </a:p>
          <a:p>
            <a:r>
              <a:rPr lang="ru-RU">
                <a:solidFill>
                  <a:schemeClr val="accent2"/>
                </a:solidFill>
                <a:latin typeface="Trebuchet MS" pitchFamily="34" charset="0"/>
              </a:rPr>
              <a:t>(Валентин Берестов)</a:t>
            </a:r>
          </a:p>
          <a:p>
            <a:endParaRPr lang="ru-RU">
              <a:solidFill>
                <a:schemeClr val="accent2"/>
              </a:solidFill>
              <a:latin typeface="Trebuchet MS" pitchFamily="34" charset="0"/>
            </a:endParaRPr>
          </a:p>
          <a:p>
            <a:endParaRPr lang="ru-RU">
              <a:solidFill>
                <a:schemeClr val="accent2"/>
              </a:solidFill>
              <a:latin typeface="Trebuchet MS" pitchFamily="34" charset="0"/>
            </a:endParaRPr>
          </a:p>
          <a:p>
            <a:endParaRPr lang="ru-RU">
              <a:solidFill>
                <a:schemeClr val="accent2"/>
              </a:solidFill>
              <a:latin typeface="Trebuchet MS" pitchFamily="34" charset="0"/>
            </a:endParaRPr>
          </a:p>
          <a:p>
            <a:endParaRPr lang="ru-RU">
              <a:solidFill>
                <a:schemeClr val="accent2"/>
              </a:solidFill>
              <a:latin typeface="Trebuchet MS" pitchFamily="34" charset="0"/>
            </a:endParaRPr>
          </a:p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Послушать воробья</a:t>
            </a:r>
          </a:p>
        </p:txBody>
      </p:sp>
      <p:sp>
        <p:nvSpPr>
          <p:cNvPr id="7" name="Стрелка вправо 6"/>
          <p:cNvSpPr/>
          <p:nvPr/>
        </p:nvSpPr>
        <p:spPr>
          <a:xfrm rot="7789930">
            <a:off x="7198519" y="1734344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718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682875" y="106363"/>
            <a:ext cx="284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Самец домового воробья</a:t>
            </a: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3717925"/>
            <a:ext cx="469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7458075" y="3779838"/>
            <a:ext cx="283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Самка домового воробья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5" y="3717925"/>
            <a:ext cx="490537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Из-за особенностей строения глаз, воробьи видят мир в розовом свете. Почему-то воробьи не любят синий цвет, а также боятся блестящих, сверкающих полосок. Пока это не выяснено.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Крайний испуг может настолько повысить у птиц кровяное давление, что крупные артерии лопаются и особь умирает. Пульс у воробьиных в покое составляет 400-600 ударов, при полете − 1000.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Температура тела высокая −41-42 градуса по Цельсию, поддерживается сложной системой терморегуляции.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4200" y="2238375"/>
            <a:ext cx="40449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шее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в два раза больше позвонков, чем у жирафа.  Сердце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воробья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бьется 600-850 раз в мин., 600 − у колибри, у курицы − 170-460, гуся − 210-320, голубя − 200, а у страуса − 65 ударов в минуту.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Пульс человека - 60-80 ударов в мин. </a:t>
            </a:r>
          </a:p>
        </p:txBody>
      </p:sp>
      <p:pic>
        <p:nvPicPr>
          <p:cNvPr id="2560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4150" y="4381500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44150" y="3144838"/>
            <a:ext cx="18478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-3175"/>
            <a:ext cx="16716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44150" y="820738"/>
            <a:ext cx="18589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51475" y="-3175"/>
            <a:ext cx="174466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05863" y="0"/>
            <a:ext cx="15732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5130800"/>
            <a:ext cx="24082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62375" y="73025"/>
            <a:ext cx="2782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Распространение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534988"/>
            <a:ext cx="9228137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827088" y="5348288"/>
            <a:ext cx="2430462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Естественный ареал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827088" y="6070600"/>
            <a:ext cx="2430462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Расширенный ареал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961</TotalTime>
  <Words>3146</Words>
  <Application>Microsoft Office PowerPoint</Application>
  <PresentationFormat>Произвольный</PresentationFormat>
  <Paragraphs>397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Trebuchet MS</vt:lpstr>
      <vt:lpstr>Wingdings 3</vt:lpstr>
      <vt:lpstr>Calibri</vt:lpstr>
      <vt:lpstr>Times New Roman</vt:lpstr>
      <vt:lpstr>Грань</vt:lpstr>
      <vt:lpstr>Грань</vt:lpstr>
      <vt:lpstr>Грань</vt:lpstr>
      <vt:lpstr>Грань</vt:lpstr>
      <vt:lpstr>Птица 2022 года- ДОМО́ВЫЙ ВОРОБЕ́Й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Птица 2022 года</dc:title>
  <dc:creator>User</dc:creator>
  <cp:lastModifiedBy>Julia</cp:lastModifiedBy>
  <cp:revision>137</cp:revision>
  <dcterms:created xsi:type="dcterms:W3CDTF">2022-01-20T13:22:32Z</dcterms:created>
  <dcterms:modified xsi:type="dcterms:W3CDTF">2022-08-12T11:21:54Z</dcterms:modified>
</cp:coreProperties>
</file>