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2" r:id="rId4"/>
    <p:sldId id="273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  <p:sldId id="288" r:id="rId16"/>
    <p:sldId id="295" r:id="rId17"/>
    <p:sldId id="289" r:id="rId18"/>
    <p:sldId id="290" r:id="rId19"/>
    <p:sldId id="291" r:id="rId20"/>
    <p:sldId id="292" r:id="rId21"/>
    <p:sldId id="294" r:id="rId22"/>
  </p:sldIdLst>
  <p:sldSz cx="10080625" cy="7559675"/>
  <p:notesSz cx="7559675" cy="10691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34559" autoAdjust="0"/>
    <p:restoredTop sz="86444" autoAdjust="0"/>
  </p:normalViewPr>
  <p:slideViewPr>
    <p:cSldViewPr>
      <p:cViewPr varScale="1">
        <p:scale>
          <a:sx n="105" d="100"/>
          <a:sy n="105" d="100"/>
        </p:scale>
        <p:origin x="-276" y="-84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240" y="4525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 sz="1400"/>
            </a:pPr>
            <a:fld id="{7C89DCEB-FF23-4467-950E-19C4771C9524}" type="slidenum">
              <a:rPr/>
              <a:pPr>
                <a:defRPr sz="1400"/>
              </a:pPr>
              <a:t>‹#›</a:t>
            </a:fld>
            <a:endParaRPr lang="ru-RU"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ru-RU" noProof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>
              <a:defRPr/>
            </a:pPr>
            <a:fld id="{40423BC9-36F3-4D51-8A18-E763B560BCA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algn="l" rtl="0" eaLnBrk="0" fontAlgn="base" hangingPunct="0">
      <a:spcBef>
        <a:spcPct val="30000"/>
      </a:spcBef>
      <a:spcAft>
        <a:spcPct val="0"/>
      </a:spcAft>
      <a:defRPr lang="ru-RU" sz="2000" kern="1200">
        <a:solidFill>
          <a:schemeClr val="tx1"/>
        </a:solidFill>
        <a:latin typeface="Arial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1638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34818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3686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38914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4096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45058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4710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50178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5222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54274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5632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18434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58370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2048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22530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24578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2662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01688"/>
            <a:ext cx="5345113" cy="4010025"/>
          </a:xfrm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/>
            <a:r>
              <a:rPr lang="ru-RU" sz="1400">
                <a:ea typeface="Lucida Sans Unicode" pitchFamily="34" charset="0"/>
                <a:cs typeface="Mangal" pitchFamily="2"/>
              </a:rPr>
              <a:t>Здравствуйте, уважаемые коллеги. Мое выступление познакомит вас с деятельностью библиотекарей на поприще продвижения медиа- и информационной грамотности.</a:t>
            </a:r>
          </a:p>
          <a:p>
            <a:pPr hangingPunct="0"/>
            <a:r>
              <a:rPr lang="ru-RU" sz="1400">
                <a:ea typeface="Lucida Sans Unicode" pitchFamily="34" charset="0"/>
                <a:cs typeface="Mangal" pitchFamily="2"/>
              </a:rPr>
              <a:t>Смысловое содержание понятия </a:t>
            </a:r>
            <a:r>
              <a:rPr lang="ru-RU" sz="1400" b="1">
                <a:ea typeface="Lucida Sans Unicode" pitchFamily="34" charset="0"/>
                <a:cs typeface="Mangal" pitchFamily="2"/>
              </a:rPr>
              <a:t>грамотность</a:t>
            </a:r>
            <a:r>
              <a:rPr lang="ru-RU" sz="1400">
                <a:ea typeface="Lucida Sans Unicode" pitchFamily="34" charset="0"/>
                <a:cs typeface="Mangal" pitchFamily="2"/>
              </a:rPr>
              <a:t>  - это чтение, письмо и правописание.</a:t>
            </a:r>
          </a:p>
        </p:txBody>
      </p:sp>
      <p:sp>
        <p:nvSpPr>
          <p:cNvPr id="4" name="Номер слайда 3"/>
          <p:cNvSpPr/>
          <p:nvPr/>
        </p:nvSpPr>
        <p:spPr>
          <a:xfrm>
            <a:off x="4281488" y="10155238"/>
            <a:ext cx="3276600" cy="5349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 anchor="b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1DB56C42-3B03-4E8C-9626-1AA682539FC8}" type="slidenum">
              <a:rPr>
                <a:latin typeface="+mn-lt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3072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32770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56374-BCCF-4AA0-A3CF-4AC0FD4C57A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7E788-D700-4102-956B-6468566ADAB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17410-0C13-4B17-9DA9-4D564F85E06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718B6-CEA7-4FE4-BEB2-56C07E97681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EDB17-AB2C-4EE4-B013-D9B03967D5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7B0FB-5418-494C-B03C-BA3324BA6A3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47BC1-51EC-4B7D-9E40-21900BC09B5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15C2-8C2B-4313-9AB0-07F61AD284B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DA742-9712-4863-A3CD-3415CFF5A29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BF2CE-EC1A-4822-9DB4-8C02C2A4D74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AA87A-26D7-4C35-8DBA-7B5E9FC183E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2562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1027" name="Текст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888" y="6886575"/>
            <a:ext cx="2347912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>
              <a:defRPr/>
            </a:pPr>
            <a:fld id="{C323AC59-894B-4DF0-95F0-BC22C7CE790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413"/>
        </a:spcAft>
        <a:buChar char="•"/>
        <a:defRPr lang="ru-RU" sz="3200" kern="1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img-fotki.yandex.ru/get/6822/39663434.627/0_9bc73_332807b0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250825"/>
            <a:ext cx="9709151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248150" y="2195513"/>
            <a:ext cx="5113338" cy="2808287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b="1" smtClean="0">
                <a:solidFill>
                  <a:srgbClr val="000000"/>
                </a:solidFill>
                <a:latin typeface="Calibri" pitchFamily="34" charset="0"/>
                <a:ea typeface="Mangal" pitchFamily="2"/>
                <a:cs typeface="Mangal" pitchFamily="2"/>
              </a:rPr>
              <a:t>Рекомендательная библиография </a:t>
            </a:r>
            <a:br>
              <a:rPr b="1" smtClean="0">
                <a:solidFill>
                  <a:srgbClr val="000000"/>
                </a:solidFill>
                <a:latin typeface="Calibri" pitchFamily="34" charset="0"/>
                <a:ea typeface="Mangal" pitchFamily="2"/>
                <a:cs typeface="Mangal" pitchFamily="2"/>
              </a:rPr>
            </a:br>
            <a:r>
              <a:rPr b="1" smtClean="0">
                <a:solidFill>
                  <a:srgbClr val="000000"/>
                </a:solidFill>
                <a:latin typeface="Calibri" pitchFamily="34" charset="0"/>
                <a:ea typeface="Mangal" pitchFamily="2"/>
                <a:cs typeface="Mangal" pitchFamily="2"/>
              </a:rPr>
              <a:t>для детей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/>
          </p:cNvPicPr>
          <p:nvPr/>
        </p:nvPicPr>
        <p:blipFill>
          <a:blip r:embed="rId3"/>
          <a:srcRect l="12549" t="7437" r="12303" b="4375"/>
          <a:stretch>
            <a:fillRect/>
          </a:stretch>
        </p:blipFill>
        <p:spPr bwMode="auto">
          <a:xfrm>
            <a:off x="287338" y="576263"/>
            <a:ext cx="916305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3"/>
          <a:srcRect l="12057" t="7874" r="10089" b="4375"/>
          <a:stretch>
            <a:fillRect/>
          </a:stretch>
        </p:blipFill>
        <p:spPr bwMode="auto">
          <a:xfrm>
            <a:off x="328613" y="287338"/>
            <a:ext cx="960755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/>
          <a:srcRect t="8328" r="3836" b="6671"/>
          <a:stretch>
            <a:fillRect/>
          </a:stretch>
        </p:blipFill>
        <p:spPr bwMode="auto">
          <a:xfrm>
            <a:off x="0" y="1187450"/>
            <a:ext cx="969645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</a:endParaRPr>
          </a:p>
        </p:txBody>
      </p:sp>
      <p:sp>
        <p:nvSpPr>
          <p:cNvPr id="39938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 l="6639" t="3735" r="20860" b="24406"/>
          <a:stretch>
            <a:fillRect/>
          </a:stretch>
        </p:blipFill>
        <p:spPr bwMode="auto">
          <a:xfrm>
            <a:off x="215900" y="900113"/>
            <a:ext cx="969168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Сайт ПОБДЮ им. В.А. Каверина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 t="3537" r="1376" b="57921"/>
          <a:stretch>
            <a:fillRect/>
          </a:stretch>
        </p:blipFill>
        <p:spPr bwMode="auto">
          <a:xfrm>
            <a:off x="49213" y="1474788"/>
            <a:ext cx="100806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 l="1071" t="31245" r="18111" b="23753"/>
          <a:stretch>
            <a:fillRect/>
          </a:stretch>
        </p:blipFill>
        <p:spPr bwMode="auto">
          <a:xfrm>
            <a:off x="204788" y="3924300"/>
            <a:ext cx="977106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/>
          <a:srcRect l="1405" t="44788" r="18243" b="11046"/>
          <a:stretch>
            <a:fillRect/>
          </a:stretch>
        </p:blipFill>
        <p:spPr bwMode="auto">
          <a:xfrm>
            <a:off x="152400" y="234950"/>
            <a:ext cx="96805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4"/>
          <a:srcRect l="1073" t="32495" r="17992" b="23546"/>
          <a:stretch>
            <a:fillRect/>
          </a:stretch>
        </p:blipFill>
        <p:spPr bwMode="auto">
          <a:xfrm>
            <a:off x="187325" y="3635375"/>
            <a:ext cx="9707563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/>
          <a:srcRect l="1405" t="31871" r="18243" b="23755"/>
          <a:stretch>
            <a:fillRect/>
          </a:stretch>
        </p:blipFill>
        <p:spPr bwMode="auto">
          <a:xfrm>
            <a:off x="225425" y="19050"/>
            <a:ext cx="9609138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/>
          <a:srcRect l="1189" t="18329" r="18227" b="12505"/>
          <a:stretch>
            <a:fillRect/>
          </a:stretch>
        </p:blipFill>
        <p:spPr bwMode="auto">
          <a:xfrm>
            <a:off x="741363" y="3224213"/>
            <a:ext cx="8599487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79500" y="301625"/>
            <a:ext cx="8496300" cy="1262063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«Два капитана»: роман, музей, библиотека</a:t>
            </a:r>
          </a:p>
        </p:txBody>
      </p:sp>
      <p:sp>
        <p:nvSpPr>
          <p:cNvPr id="49154" name="Подзаголовок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/>
          <a:p>
            <a:pPr marL="0" indent="0" algn="ctr"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 l="8316" t="3746" r="19884" b="32712"/>
          <a:stretch>
            <a:fillRect/>
          </a:stretch>
        </p:blipFill>
        <p:spPr bwMode="auto">
          <a:xfrm>
            <a:off x="431800" y="2124075"/>
            <a:ext cx="93424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7700" y="0"/>
            <a:ext cx="9070975" cy="1262063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«Книжные дети»</a:t>
            </a:r>
          </a:p>
        </p:txBody>
      </p:sp>
      <p:sp>
        <p:nvSpPr>
          <p:cNvPr id="51202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 l="3865" t="3329" r="20470" b="9380"/>
          <a:stretch>
            <a:fillRect/>
          </a:stretch>
        </p:blipFill>
        <p:spPr bwMode="auto">
          <a:xfrm>
            <a:off x="403225" y="1282700"/>
            <a:ext cx="96774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238" y="0"/>
            <a:ext cx="9072562" cy="1262063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«Таланты и поклонники»</a:t>
            </a:r>
          </a:p>
        </p:txBody>
      </p:sp>
      <p:sp>
        <p:nvSpPr>
          <p:cNvPr id="53250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31800" indent="-323850"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 l="8667" t="2704" r="14026" b="10004"/>
          <a:stretch>
            <a:fillRect/>
          </a:stretch>
        </p:blipFill>
        <p:spPr bwMode="auto">
          <a:xfrm>
            <a:off x="215900" y="1187450"/>
            <a:ext cx="9553575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31800">
            <a:off x="1501775" y="1060450"/>
            <a:ext cx="5761038" cy="217805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/>
          <a:lstStyle/>
          <a:p>
            <a:pPr fontAlgn="auto" hangingPunct="0">
              <a:spcBef>
                <a:spcPts val="1191"/>
              </a:spcBef>
              <a:spcAft>
                <a:spcPts val="992"/>
              </a:spcAft>
              <a:defRPr/>
            </a:pPr>
            <a:endParaRPr lang="ru-RU" sz="2800">
              <a:solidFill>
                <a:srgbClr val="000000"/>
              </a:solidFill>
              <a:latin typeface="Times New Roman" pitchFamily="18"/>
              <a:ea typeface="Lucida Sans Unicode" pitchFamily="2"/>
              <a:cs typeface="Mangal" pitchFamily="2"/>
            </a:endParaRPr>
          </a:p>
          <a:p>
            <a:pPr fontAlgn="auto" hangingPunct="0">
              <a:spcBef>
                <a:spcPts val="1191"/>
              </a:spcBef>
              <a:spcAft>
                <a:spcPts val="992"/>
              </a:spcAft>
              <a:defRPr/>
            </a:pPr>
            <a:endParaRPr lang="ru-RU" sz="2800">
              <a:solidFill>
                <a:srgbClr val="000000"/>
              </a:solidFill>
              <a:latin typeface="Times New Roman" pitchFamily="18"/>
              <a:ea typeface="Lucida Sans Unicode" pitchFamily="2"/>
              <a:cs typeface="Mangal" pitchFamily="2"/>
            </a:endParaRPr>
          </a:p>
          <a:p>
            <a:pPr fontAlgn="auto" hangingPunct="0">
              <a:spcBef>
                <a:spcPts val="1191"/>
              </a:spcBef>
              <a:spcAft>
                <a:spcPts val="992"/>
              </a:spcAft>
              <a:defRPr/>
            </a:pPr>
            <a:endParaRPr lang="ru-RU" sz="2800">
              <a:solidFill>
                <a:srgbClr val="000000"/>
              </a:solidFill>
              <a:latin typeface="Times New Roman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00" y="255588"/>
            <a:ext cx="9720263" cy="300513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/>
          <a:lstStyle/>
          <a:p>
            <a:pPr algn="just" fontAlgn="auto" hangingPunct="0">
              <a:spcBef>
                <a:spcPts val="1191"/>
              </a:spcBef>
              <a:spcAft>
                <a:spcPts val="992"/>
              </a:spcAft>
              <a:defRPr/>
            </a:pPr>
            <a:r>
              <a:rPr lang="ru-RU" sz="2600" b="1" dirty="0">
                <a:latin typeface="Arial" pitchFamily="18"/>
                <a:ea typeface="Lucida Sans Unicode" pitchFamily="2"/>
                <a:cs typeface="Mangal" pitchFamily="2"/>
              </a:rPr>
              <a:t>Рекомендательная библиография детской литературы </a:t>
            </a:r>
            <a:r>
              <a:rPr lang="ru-RU" sz="2600" dirty="0">
                <a:latin typeface="Arial" pitchFamily="18"/>
                <a:ea typeface="Lucida Sans Unicode" pitchFamily="2"/>
                <a:cs typeface="Mangal" pitchFamily="2"/>
              </a:rPr>
              <a:t>– </a:t>
            </a:r>
          </a:p>
          <a:p>
            <a:pPr algn="just" fontAlgn="auto" hangingPunct="0">
              <a:spcBef>
                <a:spcPts val="1191"/>
              </a:spcBef>
              <a:spcAft>
                <a:spcPts val="992"/>
              </a:spcAft>
              <a:defRPr/>
            </a:pPr>
            <a:r>
              <a:rPr lang="ru-RU" sz="2600" dirty="0">
                <a:latin typeface="Arial" pitchFamily="18"/>
                <a:ea typeface="Lucida Sans Unicode" pitchFamily="2"/>
                <a:cs typeface="Mangal" pitchFamily="2"/>
              </a:rPr>
              <a:t>это инструмент для реализации одной из главных функций </a:t>
            </a:r>
          </a:p>
          <a:p>
            <a:pPr algn="just" fontAlgn="auto" hangingPunct="0">
              <a:spcBef>
                <a:spcPts val="1191"/>
              </a:spcBef>
              <a:spcAft>
                <a:spcPts val="992"/>
              </a:spcAft>
              <a:defRPr/>
            </a:pPr>
            <a:r>
              <a:rPr lang="ru-RU" sz="2600" dirty="0">
                <a:latin typeface="Arial" pitchFamily="18"/>
                <a:ea typeface="Lucida Sans Unicode" pitchFamily="2"/>
                <a:cs typeface="Mangal" pitchFamily="2"/>
              </a:rPr>
              <a:t>детской библиотеки: руководства и педагогического </a:t>
            </a:r>
          </a:p>
          <a:p>
            <a:pPr algn="just" fontAlgn="auto" hangingPunct="0">
              <a:spcBef>
                <a:spcPts val="1191"/>
              </a:spcBef>
              <a:spcAft>
                <a:spcPts val="992"/>
              </a:spcAft>
              <a:defRPr/>
            </a:pPr>
            <a:r>
              <a:rPr lang="ru-RU" sz="2600" dirty="0">
                <a:latin typeface="Arial" pitchFamily="18"/>
                <a:ea typeface="Lucida Sans Unicode" pitchFamily="2"/>
                <a:cs typeface="Mangal" pitchFamily="2"/>
              </a:rPr>
              <a:t>сопровождения детского чтения.</a:t>
            </a:r>
          </a:p>
          <a:p>
            <a:pPr algn="just" fontAlgn="auto" hangingPunct="0">
              <a:spcBef>
                <a:spcPts val="1191"/>
              </a:spcBef>
              <a:spcAft>
                <a:spcPts val="992"/>
              </a:spcAft>
              <a:defRPr/>
            </a:pPr>
            <a:endParaRPr lang="ru-RU" sz="280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17411" name="Picture 4" descr="http://cb-bilibino.muzkult.ru/img/upload/190/image_image_9738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475" y="2149475"/>
            <a:ext cx="5164138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Издательство «Розовый жираф»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 t="3329" r="6647" b="21254"/>
          <a:stretch>
            <a:fillRect/>
          </a:stretch>
        </p:blipFill>
        <p:spPr bwMode="auto">
          <a:xfrm>
            <a:off x="365125" y="1908175"/>
            <a:ext cx="9505950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460375" y="312738"/>
            <a:ext cx="9070975" cy="2314575"/>
          </a:xfrm>
        </p:spPr>
        <p:txBody>
          <a:bodyPr anchor="ctr"/>
          <a:lstStyle/>
          <a:p>
            <a:pPr marL="0" indent="0" algn="ctr" eaLnBrk="1">
              <a:buSzPct val="45000"/>
              <a:buFont typeface="StarSymbol"/>
              <a:buNone/>
            </a:pPr>
            <a:r>
              <a:rPr sz="40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Рекомендательная библиография для детей была, есть и будет!</a:t>
            </a:r>
          </a:p>
        </p:txBody>
      </p:sp>
      <p:sp>
        <p:nvSpPr>
          <p:cNvPr id="57346" name="AutoShape 2" descr="http://proxy.whoisaaronbrown.com/proxy/http:/img1.liveinternet.ru/images/attach/c/10/127/534/127534717_5177462_0_ab45a_5e50eef4_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47" name="AutoShape 5" descr="http://proxy.whoisaaronbrown.com/proxy/http:/img1.liveinternet.ru/images/attach/c/10/127/534/127534717_5177462_0_ab45a_5e50eef4_XL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7348" name="AutoShape 7" descr="http://proxy.whoisaaronbrown.com/proxy/http:/img1.liveinternet.ru/images/attach/c/10/127/534/127534717_5177462_0_ab45a_5e50eef4_XL.pn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734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2157413"/>
            <a:ext cx="4462463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2" descr="http://www.playcastf.xyz/uploads/2016/02/07/1719158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775" y="2555875"/>
            <a:ext cx="473868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238" y="301625"/>
            <a:ext cx="9072562" cy="1260475"/>
          </a:xfrm>
        </p:spPr>
        <p:txBody>
          <a:bodyPr lIns="91440" tIns="45720" rIns="91440" bIns="45720"/>
          <a:lstStyle/>
          <a:p>
            <a:pPr eaLnBrk="1" hangingPunct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cs typeface="Arial" charset="0"/>
              </a:rPr>
              <a:t>Сайт </a:t>
            </a:r>
            <a:r>
              <a:rPr lang="en-US" sz="2800" b="1" smtClean="0">
                <a:solidFill>
                  <a:srgbClr val="000000"/>
                </a:solidFill>
                <a:cs typeface="Arial" charset="0"/>
              </a:rPr>
              <a:t>bibliogid.ru</a:t>
            </a:r>
          </a:p>
        </p:txBody>
      </p:sp>
      <p:sp>
        <p:nvSpPr>
          <p:cNvPr id="19458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15938" y="4652963"/>
            <a:ext cx="9072562" cy="2411412"/>
          </a:xfrm>
        </p:spPr>
        <p:txBody>
          <a:bodyPr lIns="91440" tIns="45720" rIns="91440" bIns="45720"/>
          <a:lstStyle/>
          <a:p>
            <a:pPr marL="0" indent="0" eaLnBrk="1" hangingPunct="1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"/>
            </a:pPr>
            <a:r>
              <a:rPr sz="2800" smtClean="0">
                <a:solidFill>
                  <a:srgbClr val="000000"/>
                </a:solidFill>
                <a:cs typeface="Arial" charset="0"/>
              </a:rPr>
              <a:t>Заметки о новых и классических книгах</a:t>
            </a:r>
          </a:p>
          <a:p>
            <a:pPr marL="0" indent="0" eaLnBrk="1" hangingPunct="1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"/>
            </a:pPr>
            <a:r>
              <a:rPr sz="2800" smtClean="0">
                <a:solidFill>
                  <a:srgbClr val="000000"/>
                </a:solidFill>
                <a:cs typeface="Arial" charset="0"/>
              </a:rPr>
              <a:t>Рассказы об авторах познавательных книг</a:t>
            </a:r>
          </a:p>
          <a:p>
            <a:pPr marL="0" indent="0" eaLnBrk="1" hangingPunct="1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"/>
            </a:pPr>
            <a:r>
              <a:rPr sz="2800" smtClean="0">
                <a:solidFill>
                  <a:srgbClr val="000000"/>
                </a:solidFill>
                <a:cs typeface="Arial" charset="0"/>
              </a:rPr>
              <a:t>Библиографические списки</a:t>
            </a:r>
          </a:p>
          <a:p>
            <a:pPr marL="0" indent="0" eaLnBrk="1" hangingPunct="1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"/>
            </a:pPr>
            <a:endParaRPr sz="28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45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8" y="1893888"/>
            <a:ext cx="9072562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БиблиоГид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l="8946" t="2988" r="12460" b="17432"/>
          <a:stretch>
            <a:fillRect/>
          </a:stretch>
        </p:blipFill>
        <p:spPr bwMode="auto">
          <a:xfrm>
            <a:off x="287338" y="1763713"/>
            <a:ext cx="9467850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95288" y="404813"/>
            <a:ext cx="9398000" cy="1079500"/>
          </a:xfrm>
        </p:spPr>
        <p:txBody>
          <a:bodyPr lIns="91440" tIns="45720" rIns="91440" bIns="45720" anchor="b"/>
          <a:lstStyle/>
          <a:p>
            <a:pPr eaLnBrk="1" hangingPunct="1">
              <a:buSzPct val="45000"/>
              <a:buFont typeface="StarSymbol"/>
              <a:buNone/>
            </a:pPr>
            <a:r>
              <a:rPr sz="20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/>
            </a:r>
            <a:br>
              <a:rPr sz="20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</a:br>
            <a:r>
              <a:rPr sz="20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/>
            </a:r>
            <a:br>
              <a:rPr sz="20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</a:b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Аннотированный электронный каталог</a:t>
            </a:r>
            <a:b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</a:b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«Детям и о детях: издательства России сегодня»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39750" y="4797425"/>
            <a:ext cx="8229600" cy="1871663"/>
          </a:xfrm>
        </p:spPr>
        <p:txBody>
          <a:bodyPr lIns="91440" tIns="45720" rIns="91440" bIns="4572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</a:defRPr>
            </a:lvl9pPr>
          </a:lstStyle>
          <a:p>
            <a:pPr marL="1143000" lvl="2" indent="-228600" eaLnBrk="1" fontAlgn="auto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Font typeface="StarSymbol"/>
              <a:buNone/>
              <a:defRPr/>
            </a:pPr>
            <a:r>
              <a:rPr sz="2000" b="1">
                <a:solidFill>
                  <a:srgbClr val="000000"/>
                </a:solidFill>
                <a:latin typeface="Arial" pitchFamily="2"/>
                <a:cs typeface="Arial" pitchFamily="2"/>
              </a:rPr>
              <a:t>Познавательная литература:</a:t>
            </a:r>
          </a:p>
          <a:p>
            <a:pPr marL="0" lvl="2" indent="0" eaLnBrk="1" fontAlgn="auto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defRPr/>
            </a:pPr>
            <a:r>
              <a:rPr sz="2000">
                <a:solidFill>
                  <a:srgbClr val="000000"/>
                </a:solidFill>
                <a:latin typeface="Arial" pitchFamily="2"/>
                <a:cs typeface="Arial" pitchFamily="2"/>
              </a:rPr>
              <a:t>Книги</a:t>
            </a:r>
          </a:p>
          <a:p>
            <a:pPr marL="0" lvl="2" indent="0" eaLnBrk="1" fontAlgn="auto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defRPr/>
            </a:pPr>
            <a:r>
              <a:rPr sz="2000">
                <a:solidFill>
                  <a:srgbClr val="000000"/>
                </a:solidFill>
                <a:latin typeface="Arial" pitchFamily="2"/>
                <a:cs typeface="Arial" pitchFamily="2"/>
              </a:rPr>
              <a:t>Серии</a:t>
            </a:r>
          </a:p>
          <a:p>
            <a:pPr marL="0" lvl="2" indent="0" eaLnBrk="1" fontAlgn="auto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defRPr/>
            </a:pPr>
            <a:r>
              <a:rPr sz="2000">
                <a:solidFill>
                  <a:srgbClr val="000000"/>
                </a:solidFill>
                <a:latin typeface="Arial" pitchFamily="2"/>
                <a:cs typeface="Arial" pitchFamily="2"/>
              </a:rPr>
              <a:t>Издательства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Font typeface="StarSymbol"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sz="2400">
                <a:solidFill>
                  <a:srgbClr val="000000"/>
                </a:solidFill>
              </a:rPr>
              <a:t>					http://cat.rgdb.ru/</a:t>
            </a:r>
          </a:p>
        </p:txBody>
      </p:sp>
      <p:pic>
        <p:nvPicPr>
          <p:cNvPr id="2355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060575"/>
            <a:ext cx="78517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3200" y="1474788"/>
            <a:ext cx="7775575" cy="45704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25602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800" b="1" smtClean="0">
                <a:solidFill>
                  <a:srgbClr val="000000"/>
                </a:solidFill>
                <a:ea typeface="Mangal" pitchFamily="2"/>
                <a:cs typeface="Mangal" pitchFamily="2"/>
              </a:rPr>
              <a:t>«Детям о детях»</a:t>
            </a:r>
          </a:p>
        </p:txBody>
      </p:sp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431800" y="1619250"/>
            <a:ext cx="8929688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2000" b="1">
                <a:latin typeface="Calibri" pitchFamily="34" charset="0"/>
              </a:rPr>
              <a:t>Каталог ежеквартальный, аннотированный.</a:t>
            </a:r>
          </a:p>
          <a:p>
            <a:pPr indent="457200" algn="just"/>
            <a:endParaRPr lang="ru-RU" sz="2000" b="1">
              <a:latin typeface="Calibri" pitchFamily="34" charset="0"/>
            </a:endParaRPr>
          </a:p>
          <a:p>
            <a:pPr indent="457200" algn="just"/>
            <a:r>
              <a:rPr lang="ru-RU" sz="2000" b="1">
                <a:latin typeface="Calibri" pitchFamily="34" charset="0"/>
              </a:rPr>
              <a:t>Каталог знакомит с новинками текущего репертуара литературы для детей.</a:t>
            </a:r>
          </a:p>
          <a:p>
            <a:pPr indent="457200" algn="just"/>
            <a:endParaRPr lang="ru-RU" sz="2000" b="1">
              <a:latin typeface="Calibri" pitchFamily="34" charset="0"/>
            </a:endParaRPr>
          </a:p>
          <a:p>
            <a:pPr indent="457200" algn="just"/>
            <a:r>
              <a:rPr lang="ru-RU" sz="2000" b="1">
                <a:latin typeface="Calibri" pitchFamily="34" charset="0"/>
              </a:rPr>
              <a:t>Цель каталога — помогать библиотекарям страны ориентироваться в потоке детской литературы, издающейся на русском языке, и комплектовать фонды своих библиотек интересными и качественными современными изданиями.</a:t>
            </a:r>
          </a:p>
          <a:p>
            <a:pPr indent="457200" algn="just"/>
            <a:endParaRPr lang="ru-RU" sz="2000" b="1">
              <a:latin typeface="Calibri" pitchFamily="34" charset="0"/>
            </a:endParaRPr>
          </a:p>
          <a:p>
            <a:pPr indent="457200" algn="just"/>
            <a:r>
              <a:rPr lang="ru-RU" sz="2000" b="1">
                <a:latin typeface="Calibri" pitchFamily="34" charset="0"/>
              </a:rPr>
              <a:t>Каталог носит рекомендательный характер. В него войдут не все книги, увидевшие свет в течение квартала.</a:t>
            </a:r>
          </a:p>
          <a:p>
            <a:pPr indent="457200" algn="just"/>
            <a:endParaRPr lang="ru-RU" sz="2000" b="1">
              <a:latin typeface="Calibri" pitchFamily="34" charset="0"/>
            </a:endParaRPr>
          </a:p>
          <a:p>
            <a:pPr indent="457200" algn="just"/>
            <a:r>
              <a:rPr lang="ru-RU" sz="2000" b="1">
                <a:latin typeface="Calibri" pitchFamily="34" charset="0"/>
              </a:rPr>
              <a:t>Каждая позиция каталога содержит библиографическое описание, аннотацию, изображение обложки и нескольких страниц или разворотов книги, дающих представление об издании. Указаны также жанр произведения и его тема.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93725" y="5207000"/>
            <a:ext cx="8812213" cy="1192213"/>
          </a:xfrm>
        </p:spPr>
        <p:txBody>
          <a:bodyPr lIns="91440" tIns="45720" rIns="91440" bIns="45720"/>
          <a:lstStyle/>
          <a:p>
            <a:pPr eaLnBrk="1">
              <a:buSzPct val="45000"/>
              <a:buFont typeface="StarSymbol"/>
              <a:buNone/>
              <a:defRPr/>
            </a:pPr>
            <a:r>
              <a:rPr sz="3600" smtClean="0">
                <a:solidFill>
                  <a:srgbClr val="00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  <a:t/>
            </a:r>
            <a:br>
              <a:rPr sz="3600" smtClean="0">
                <a:solidFill>
                  <a:srgbClr val="00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</a:br>
            <a:r>
              <a:rPr sz="3600" smtClean="0">
                <a:solidFill>
                  <a:srgbClr val="00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  <a:t/>
            </a:r>
            <a:br>
              <a:rPr sz="3600" smtClean="0">
                <a:solidFill>
                  <a:srgbClr val="00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</a:br>
            <a:r>
              <a:rPr sz="2800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  <a:t>проект Российской государственной </a:t>
            </a:r>
            <a:br>
              <a:rPr sz="2800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</a:br>
            <a:r>
              <a:rPr sz="2800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  <a:t>детской библиотеки и детских библиотек России</a:t>
            </a:r>
            <a:br>
              <a:rPr sz="2800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</a:br>
            <a:r>
              <a:rPr sz="2800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  <a:t/>
            </a:r>
            <a:br>
              <a:rPr sz="2800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angal" pitchFamily="2"/>
                <a:cs typeface="Mangal" pitchFamily="2"/>
              </a:rPr>
            </a:br>
            <a:endParaRPr sz="2800" smtClean="0">
              <a:solidFill>
                <a:srgbClr val="953735"/>
              </a:solidFill>
              <a:effectLst>
                <a:outerShdw blurRad="38100" dist="38100" dir="2700000" algn="tl">
                  <a:srgbClr val="C0C0C0"/>
                </a:outerShdw>
              </a:effectLst>
              <a:ea typeface="Mangal" pitchFamily="2"/>
              <a:cs typeface="Mangal" pitchFamily="2"/>
            </a:endParaRPr>
          </a:p>
        </p:txBody>
      </p:sp>
      <p:pic>
        <p:nvPicPr>
          <p:cNvPr id="2765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668588"/>
            <a:ext cx="4446588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4"/>
          <p:cNvSpPr/>
          <p:nvPr/>
        </p:nvSpPr>
        <p:spPr>
          <a:xfrm>
            <a:off x="3929063" y="6478588"/>
            <a:ext cx="3054350" cy="5730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>
                <a:solidFill>
                  <a:srgbClr val="953735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Lucida Sans Unicode" pitchFamily="2"/>
                <a:cs typeface="Mangal" pitchFamily="2"/>
              </a:rPr>
              <a:t>2012 - 2016</a:t>
            </a:r>
          </a:p>
        </p:txBody>
      </p:sp>
      <p:pic>
        <p:nvPicPr>
          <p:cNvPr id="27652" name="Прямоугольни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213" y="250825"/>
            <a:ext cx="97774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3"/>
          <a:srcRect l="16731" t="7437" r="16978" b="13123"/>
          <a:stretch>
            <a:fillRect/>
          </a:stretch>
        </p:blipFill>
        <p:spPr bwMode="auto">
          <a:xfrm>
            <a:off x="484188" y="503238"/>
            <a:ext cx="916305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3"/>
          <a:srcRect l="16240" t="7437" r="18701" b="15311"/>
          <a:stretch>
            <a:fillRect/>
          </a:stretch>
        </p:blipFill>
        <p:spPr bwMode="auto">
          <a:xfrm>
            <a:off x="431800" y="431800"/>
            <a:ext cx="914717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201</Words>
  <Application>Microsoft Office PowerPoint</Application>
  <PresentationFormat>Произвольный</PresentationFormat>
  <Paragraphs>38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Times New Roman</vt:lpstr>
      <vt:lpstr>Tahoma</vt:lpstr>
      <vt:lpstr>Lucida Sans Unicode</vt:lpstr>
      <vt:lpstr>Mangal</vt:lpstr>
      <vt:lpstr>StarSymbol</vt:lpstr>
      <vt:lpstr>Wingdings</vt:lpstr>
      <vt:lpstr>Обычный</vt:lpstr>
      <vt:lpstr>Рекомендательная библиография  для детей</vt:lpstr>
      <vt:lpstr>Слайд 2</vt:lpstr>
      <vt:lpstr>Сайт bibliogid.ru</vt:lpstr>
      <vt:lpstr>БиблиоГид</vt:lpstr>
      <vt:lpstr>  Аннотированный электронный каталог «Детям и о детях: издательства России сегодня»</vt:lpstr>
      <vt:lpstr>«Детям о детях»</vt:lpstr>
      <vt:lpstr>  проект Российской государственной  детской библиотеки и детских библиотек России  </vt:lpstr>
      <vt:lpstr>Слайд 8</vt:lpstr>
      <vt:lpstr>Слайд 9</vt:lpstr>
      <vt:lpstr>Слайд 10</vt:lpstr>
      <vt:lpstr>Слайд 11</vt:lpstr>
      <vt:lpstr>Слайд 12</vt:lpstr>
      <vt:lpstr>Слайд 13</vt:lpstr>
      <vt:lpstr>Сайт ПОБДЮ им. В.А. Каверина</vt:lpstr>
      <vt:lpstr>Слайд 15</vt:lpstr>
      <vt:lpstr>Слайд 16</vt:lpstr>
      <vt:lpstr>«Два капитана»: роман, музей, библиотека</vt:lpstr>
      <vt:lpstr>«Книжные дети»</vt:lpstr>
      <vt:lpstr>«Таланты и поклонники»</vt:lpstr>
      <vt:lpstr>Издательство «Розовый жираф»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Рекомендательная библиография для детей</dc:title>
  <dc:creator>Лена</dc:creator>
  <cp:lastModifiedBy>Алла</cp:lastModifiedBy>
  <cp:revision>65</cp:revision>
  <dcterms:created xsi:type="dcterms:W3CDTF">2016-05-17T10:15:21Z</dcterms:created>
  <dcterms:modified xsi:type="dcterms:W3CDTF">2017-05-11T12:34:34Z</dcterms:modified>
</cp:coreProperties>
</file>